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3"/>
  </p:notesMasterIdLst>
  <p:sldIdLst>
    <p:sldId id="256" r:id="rId26"/>
    <p:sldId id="257" r:id="rId27"/>
    <p:sldId id="258" r:id="rId28"/>
    <p:sldId id="259" r:id="rId29"/>
    <p:sldId id="260" r:id="rId30"/>
    <p:sldId id="261" r:id="rId31"/>
    <p:sldId id="262" r:id="rId32"/>
    <p:sldId id="263" r:id="rId36"/>
    <p:sldId id="264" r:id="rId37"/>
    <p:sldId id="265" r:id="rId39"/>
    <p:sldId id="266" r:id="rId40"/>
    <p:sldId id="267" r:id="rId41"/>
    <p:sldId id="268" r:id="rId42"/>
    <p:sldId id="269" r:id="rId43"/>
    <p:sldId id="270" r:id="rId45"/>
    <p:sldId id="271" r:id="rId47"/>
    <p:sldId id="272" r:id="rId48"/>
    <p:sldId id="273" r:id="rId49"/>
    <p:sldId id="274" r:id="rId50"/>
    <p:sldId id="275" r:id="rId51"/>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Open Sans Light" charset="1" panose="020B0306030504020204"/>
      <p:regular r:id="rId14"/>
    </p:embeddedFont>
    <p:embeddedFont>
      <p:font typeface="Open Sans Light Bold" charset="1" panose="020B0806030504020204"/>
      <p:regular r:id="rId15"/>
    </p:embeddedFont>
    <p:embeddedFont>
      <p:font typeface="Open Sans Light Italics" charset="1" panose="020B0306030504020204"/>
      <p:regular r:id="rId16"/>
    </p:embeddedFont>
    <p:embeddedFont>
      <p:font typeface="Open Sans Light Bold Italics" charset="1" panose="020B0806030504020204"/>
      <p:regular r:id="rId17"/>
    </p:embeddedFont>
    <p:embeddedFont>
      <p:font typeface="Muli Regular" charset="1" panose="00000500000000000000"/>
      <p:regular r:id="rId18"/>
    </p:embeddedFont>
    <p:embeddedFont>
      <p:font typeface="Muli Regular Bold" charset="1" panose="00000700000000000000"/>
      <p:regular r:id="rId19"/>
    </p:embeddedFont>
    <p:embeddedFont>
      <p:font typeface="Muli Regular Italics" charset="1" panose="00000500000000000000"/>
      <p:regular r:id="rId20"/>
    </p:embeddedFont>
    <p:embeddedFont>
      <p:font typeface="Muli Regular Bold Italics" charset="1" panose="00000700000000000000"/>
      <p:regular r:id="rId21"/>
    </p:embeddedFont>
    <p:embeddedFont>
      <p:font typeface="Open Sauce Light" charset="1" panose="00000400000000000000"/>
      <p:regular r:id="rId22"/>
    </p:embeddedFont>
    <p:embeddedFont>
      <p:font typeface="Open Sauce Light Bold" charset="1" panose="00000600000000000000"/>
      <p:regular r:id="rId23"/>
    </p:embeddedFont>
    <p:embeddedFont>
      <p:font typeface="Open Sauce Light Italics" charset="1" panose="00000400000000000000"/>
      <p:regular r:id="rId24"/>
    </p:embeddedFont>
    <p:embeddedFont>
      <p:font typeface="Open Sauce Light Bold Italics" charset="1" panose="000006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notesMasters/notesMaster1.xml" Type="http://schemas.openxmlformats.org/officeDocument/2006/relationships/notesMaster"/><Relationship Id="rId34" Target="theme/theme2.xml" Type="http://schemas.openxmlformats.org/officeDocument/2006/relationships/theme"/><Relationship Id="rId35" Target="notesSlides/notesSlide1.xml" Type="http://schemas.openxmlformats.org/officeDocument/2006/relationships/notesSlide"/><Relationship Id="rId36" Target="slides/slide8.xml" Type="http://schemas.openxmlformats.org/officeDocument/2006/relationships/slide"/><Relationship Id="rId37" Target="slides/slide9.xml" Type="http://schemas.openxmlformats.org/officeDocument/2006/relationships/slide"/><Relationship Id="rId38" Target="notesSlides/notesSlide2.xml" Type="http://schemas.openxmlformats.org/officeDocument/2006/relationships/notesSlide"/><Relationship Id="rId39" Target="slides/slide10.xml" Type="http://schemas.openxmlformats.org/officeDocument/2006/relationships/slide"/><Relationship Id="rId4" Target="theme/theme1.xml" Type="http://schemas.openxmlformats.org/officeDocument/2006/relationships/theme"/><Relationship Id="rId40" Target="slides/slide11.xml" Type="http://schemas.openxmlformats.org/officeDocument/2006/relationships/slide"/><Relationship Id="rId41" Target="slides/slide12.xml" Type="http://schemas.openxmlformats.org/officeDocument/2006/relationships/slide"/><Relationship Id="rId42" Target="slides/slide13.xml" Type="http://schemas.openxmlformats.org/officeDocument/2006/relationships/slide"/><Relationship Id="rId43" Target="slides/slide14.xml" Type="http://schemas.openxmlformats.org/officeDocument/2006/relationships/slide"/><Relationship Id="rId44" Target="notesSlides/notesSlide3.xml" Type="http://schemas.openxmlformats.org/officeDocument/2006/relationships/notesSlide"/><Relationship Id="rId45" Target="slides/slide15.xml" Type="http://schemas.openxmlformats.org/officeDocument/2006/relationships/slide"/><Relationship Id="rId46" Target="notesSlides/notesSlide4.xml" Type="http://schemas.openxmlformats.org/officeDocument/2006/relationships/note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51" Target="slides/slide20.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long-term average is 9.9 very hot days per year for</a:t>
            </a:r>
          </a:p>
          <a:p>
            <a:pPr lvl="0"/>
            <a:r>
              <a:rPr lang="en-US"/>
              <a:t>1900–2018.</a:t>
            </a:r>
          </a:p>
          <a:p>
            <a:pPr lvl="0"/>
            <a:r>
              <a:rPr lang="en-US"/>
              <a:t/>
            </a:r>
          </a:p>
          <a:p>
            <a:pPr lvl="0"/>
            <a:r>
              <a:rPr lang="en-US"/>
              <a:t/>
            </a:r>
          </a:p>
          <a:p>
            <a:pPr lvl="0"/>
            <a:r>
              <a:rPr lang="en-US"/>
              <a:t>The long-term average is 4.6 very warm nights per year for</a:t>
            </a:r>
          </a:p>
          <a:p>
            <a:pPr lvl="0"/>
            <a:r>
              <a:rPr lang="en-US"/>
              <a:t>1900–2018.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Original caption for figure on slide: Projected changes in total annual precipitation (%) for the middle of the 21st century compared to the late 20th century under a higher emissions pathway. Hatching represents areas where the majority of climate models indicate a statistically significant change. North Carolina is on the southern end of a large area of projected increases in annual precipitation over the northeastern United States. Sources: CISESS and NEMAC. Data: CMIP5.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 Id="rId5" Target="../media/image3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4.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https://vimeo.com/211553976" TargetMode="External" Type="http://schemas.openxmlformats.org/officeDocument/2006/relationships/video"/></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2" Target="../notesSlides/notesSlide1.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 Id="rId9"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187631" y="6885978"/>
            <a:ext cx="6863319" cy="670751"/>
            <a:chOff x="0" y="0"/>
            <a:chExt cx="9151091" cy="894335"/>
          </a:xfrm>
        </p:grpSpPr>
        <p:grpSp>
          <p:nvGrpSpPr>
            <p:cNvPr name="Group 3" id="3"/>
            <p:cNvGrpSpPr/>
            <p:nvPr/>
          </p:nvGrpSpPr>
          <p:grpSpPr>
            <a:xfrm rot="5400000">
              <a:off x="97682" y="-97682"/>
              <a:ext cx="894335" cy="1089699"/>
              <a:chOff x="0" y="0"/>
              <a:chExt cx="2354580" cy="2868930"/>
            </a:xfrm>
          </p:grpSpPr>
          <p:sp>
            <p:nvSpPr>
              <p:cNvPr name="Freeform 4" id="4"/>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ED3D3D"/>
              </a:solidFill>
            </p:spPr>
          </p:sp>
        </p:grpSp>
        <p:grpSp>
          <p:nvGrpSpPr>
            <p:cNvPr name="Group 5" id="5"/>
            <p:cNvGrpSpPr/>
            <p:nvPr/>
          </p:nvGrpSpPr>
          <p:grpSpPr>
            <a:xfrm rot="-5400000">
              <a:off x="8159074" y="-97682"/>
              <a:ext cx="894335" cy="1089699"/>
              <a:chOff x="0" y="0"/>
              <a:chExt cx="2354580" cy="2868930"/>
            </a:xfrm>
          </p:grpSpPr>
          <p:sp>
            <p:nvSpPr>
              <p:cNvPr name="Freeform 6" id="6"/>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ED3D3D"/>
              </a:solidFill>
            </p:spPr>
          </p:sp>
        </p:grpSp>
        <p:grpSp>
          <p:nvGrpSpPr>
            <p:cNvPr name="Group 7" id="7"/>
            <p:cNvGrpSpPr/>
            <p:nvPr/>
          </p:nvGrpSpPr>
          <p:grpSpPr>
            <a:xfrm rot="0">
              <a:off x="698002" y="0"/>
              <a:ext cx="7769010" cy="894335"/>
              <a:chOff x="0" y="0"/>
              <a:chExt cx="1797897" cy="206966"/>
            </a:xfrm>
          </p:grpSpPr>
          <p:sp>
            <p:nvSpPr>
              <p:cNvPr name="Freeform 8" id="8"/>
              <p:cNvSpPr/>
              <p:nvPr/>
            </p:nvSpPr>
            <p:spPr>
              <a:xfrm>
                <a:off x="0" y="0"/>
                <a:ext cx="1797897" cy="206966"/>
              </a:xfrm>
              <a:custGeom>
                <a:avLst/>
                <a:gdLst/>
                <a:ahLst/>
                <a:cxnLst/>
                <a:rect r="r" b="b" t="t" l="l"/>
                <a:pathLst>
                  <a:path h="206966" w="1797897">
                    <a:moveTo>
                      <a:pt x="0" y="0"/>
                    </a:moveTo>
                    <a:lnTo>
                      <a:pt x="1797897" y="0"/>
                    </a:lnTo>
                    <a:lnTo>
                      <a:pt x="1797897" y="206966"/>
                    </a:lnTo>
                    <a:lnTo>
                      <a:pt x="0" y="206966"/>
                    </a:lnTo>
                    <a:close/>
                  </a:path>
                </a:pathLst>
              </a:custGeom>
              <a:solidFill>
                <a:srgbClr val="ED3D3D"/>
              </a:solidFill>
            </p:spPr>
          </p:sp>
        </p:grpSp>
      </p:grpSp>
      <p:sp>
        <p:nvSpPr>
          <p:cNvPr name="TextBox 9" id="9"/>
          <p:cNvSpPr txBox="true"/>
          <p:nvPr/>
        </p:nvSpPr>
        <p:spPr>
          <a:xfrm rot="0">
            <a:off x="1187631" y="2511883"/>
            <a:ext cx="9693110" cy="3778888"/>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Adapting to North Carolina's Changing Climate </a:t>
            </a: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461372" y="1852914"/>
            <a:ext cx="4828953" cy="5955543"/>
          </a:xfrm>
          <a:prstGeom prst="rect">
            <a:avLst/>
          </a:prstGeom>
        </p:spPr>
      </p:pic>
      <p:sp>
        <p:nvSpPr>
          <p:cNvPr name="TextBox 11" id="11"/>
          <p:cNvSpPr txBox="true"/>
          <p:nvPr/>
        </p:nvSpPr>
        <p:spPr>
          <a:xfrm rot="0">
            <a:off x="1450460" y="7016349"/>
            <a:ext cx="6296657" cy="381433"/>
          </a:xfrm>
          <a:prstGeom prst="rect">
            <a:avLst/>
          </a:prstGeom>
        </p:spPr>
        <p:txBody>
          <a:bodyPr anchor="t" rtlCol="false" tIns="0" lIns="0" bIns="0" rIns="0">
            <a:spAutoFit/>
          </a:bodyPr>
          <a:lstStyle/>
          <a:p>
            <a:pPr algn="ctr">
              <a:lnSpc>
                <a:spcPts val="3112"/>
              </a:lnSpc>
            </a:pPr>
            <a:r>
              <a:rPr lang="en-US" spc="95" sz="2394">
                <a:solidFill>
                  <a:srgbClr val="FFFFFF"/>
                </a:solidFill>
                <a:latin typeface="Open Sauce Light"/>
              </a:rPr>
              <a:t>Part 2: Climate Change Program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556" r="7026" b="556"/>
          <a:stretch>
            <a:fillRect/>
          </a:stretch>
        </p:blipFill>
        <p:spPr>
          <a:xfrm flipH="false" flipV="false" rot="0">
            <a:off x="8020734" y="1429659"/>
            <a:ext cx="8758632" cy="6210443"/>
          </a:xfrm>
          <a:prstGeom prst="rect">
            <a:avLst/>
          </a:prstGeom>
        </p:spPr>
      </p:pic>
      <p:sp>
        <p:nvSpPr>
          <p:cNvPr name="TextBox 3" id="3"/>
          <p:cNvSpPr txBox="true"/>
          <p:nvPr/>
        </p:nvSpPr>
        <p:spPr>
          <a:xfrm rot="0">
            <a:off x="1028700" y="858177"/>
            <a:ext cx="6363601" cy="253195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Heavy Precipitation</a:t>
            </a:r>
          </a:p>
        </p:txBody>
      </p:sp>
      <p:sp>
        <p:nvSpPr>
          <p:cNvPr name="TextBox 4" id="4"/>
          <p:cNvSpPr txBox="true"/>
          <p:nvPr/>
        </p:nvSpPr>
        <p:spPr>
          <a:xfrm rot="0">
            <a:off x="1002685" y="8919210"/>
            <a:ext cx="8141315" cy="630555"/>
          </a:xfrm>
          <a:prstGeom prst="rect">
            <a:avLst/>
          </a:prstGeom>
        </p:spPr>
        <p:txBody>
          <a:bodyPr anchor="t" rtlCol="false" tIns="0" lIns="0" bIns="0" rIns="0">
            <a:spAutoFit/>
          </a:bodyPr>
          <a:lstStyle/>
          <a:p>
            <a:pPr>
              <a:lnSpc>
                <a:spcPts val="2550"/>
              </a:lnSpc>
            </a:pPr>
            <a:r>
              <a:rPr lang="en-US" spc="68" u="sng" sz="1700">
                <a:solidFill>
                  <a:srgbClr val="000000"/>
                </a:solidFill>
                <a:latin typeface="Open Sauce Light"/>
              </a:rPr>
              <a:t>https://www.globalchange.gov/browse/indicator-details/3962</a:t>
            </a:r>
          </a:p>
          <a:p>
            <a:pPr>
              <a:lnSpc>
                <a:spcPts val="2550"/>
              </a:lnSpc>
            </a:pPr>
            <a:r>
              <a:rPr lang="en-US" spc="68" u="sng" sz="1700">
                <a:solidFill>
                  <a:srgbClr val="000000"/>
                </a:solidFill>
                <a:latin typeface="Open Sauce Light"/>
              </a:rPr>
              <a:t>https://www.ncei.noaa.gov/news/warming-earth-also-wetter-earth</a:t>
            </a:r>
          </a:p>
        </p:txBody>
      </p:sp>
      <p:sp>
        <p:nvSpPr>
          <p:cNvPr name="TextBox 5" id="5"/>
          <p:cNvSpPr txBox="true"/>
          <p:nvPr/>
        </p:nvSpPr>
        <p:spPr>
          <a:xfrm rot="0">
            <a:off x="1028700" y="5294344"/>
            <a:ext cx="6180836" cy="674370"/>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Bold"/>
              </a:rPr>
              <a:t>An atmosphere with more water vapor can make more precipitation</a:t>
            </a:r>
          </a:p>
        </p:txBody>
      </p:sp>
      <p:sp>
        <p:nvSpPr>
          <p:cNvPr name="TextBox 6" id="6"/>
          <p:cNvSpPr txBox="true"/>
          <p:nvPr/>
        </p:nvSpPr>
        <p:spPr>
          <a:xfrm rot="0">
            <a:off x="1028700" y="3891941"/>
            <a:ext cx="6180836" cy="1010608"/>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A warmer atmosphere contains more water vapor. A 1°F rise in temperature equals as much as a 4% increase in atmospheric water vapor</a:t>
            </a:r>
          </a:p>
        </p:txBody>
      </p:sp>
      <p:sp>
        <p:nvSpPr>
          <p:cNvPr name="TextBox 7" id="7"/>
          <p:cNvSpPr txBox="true"/>
          <p:nvPr/>
        </p:nvSpPr>
        <p:spPr>
          <a:xfrm rot="0">
            <a:off x="1028700" y="6629494"/>
            <a:ext cx="6180836" cy="1010608"/>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The biggest rainfall events are getting bigger, and extreme rain is comprising more of our annual precipitation</a:t>
            </a:r>
          </a:p>
        </p:txBody>
      </p:sp>
      <p:sp>
        <p:nvSpPr>
          <p:cNvPr name="TextBox 8" id="8"/>
          <p:cNvSpPr txBox="true"/>
          <p:nvPr/>
        </p:nvSpPr>
        <p:spPr>
          <a:xfrm rot="0">
            <a:off x="7780489" y="7791828"/>
            <a:ext cx="9478811" cy="669929"/>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Aerial views of flooded farms in Duplin County, North Carolina following Hurricane Florence in 2018. Image Credit: Jo-Anne McArthur / We Animals Media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5400000">
            <a:off x="3856153" y="1420103"/>
            <a:ext cx="9525" cy="5376180"/>
          </a:xfrm>
          <a:prstGeom prst="rect">
            <a:avLst/>
          </a:prstGeom>
          <a:solidFill>
            <a:srgbClr val="000000"/>
          </a:solidFill>
        </p:spPr>
      </p:sp>
      <p:pic>
        <p:nvPicPr>
          <p:cNvPr name="Picture 3" id="3"/>
          <p:cNvPicPr>
            <a:picLocks noChangeAspect="true"/>
          </p:cNvPicPr>
          <p:nvPr/>
        </p:nvPicPr>
        <p:blipFill>
          <a:blip r:embed="rId2"/>
          <a:srcRect l="0" t="0" r="0" b="0"/>
          <a:stretch>
            <a:fillRect/>
          </a:stretch>
        </p:blipFill>
        <p:spPr>
          <a:xfrm flipH="false" flipV="false" rot="0">
            <a:off x="8804578" y="1028700"/>
            <a:ext cx="8420146" cy="6315110"/>
          </a:xfrm>
          <a:prstGeom prst="rect">
            <a:avLst/>
          </a:prstGeom>
        </p:spPr>
      </p:pic>
      <p:sp>
        <p:nvSpPr>
          <p:cNvPr name="TextBox 4" id="4"/>
          <p:cNvSpPr txBox="true"/>
          <p:nvPr/>
        </p:nvSpPr>
        <p:spPr>
          <a:xfrm rot="0">
            <a:off x="1172826" y="2874195"/>
            <a:ext cx="5267497" cy="870586"/>
          </a:xfrm>
          <a:prstGeom prst="rect">
            <a:avLst/>
          </a:prstGeom>
        </p:spPr>
        <p:txBody>
          <a:bodyPr anchor="t" rtlCol="false" tIns="0" lIns="0" bIns="0" rIns="0">
            <a:spAutoFit/>
          </a:bodyPr>
          <a:lstStyle/>
          <a:p>
            <a:pPr>
              <a:lnSpc>
                <a:spcPts val="3599"/>
              </a:lnSpc>
            </a:pPr>
            <a:r>
              <a:rPr lang="en-US" spc="95" sz="2399">
                <a:solidFill>
                  <a:srgbClr val="000000"/>
                </a:solidFill>
                <a:latin typeface="Open Sauce Light"/>
              </a:rPr>
              <a:t>Strongest storms are projected to become stronger</a:t>
            </a:r>
          </a:p>
        </p:txBody>
      </p:sp>
      <p:sp>
        <p:nvSpPr>
          <p:cNvPr name="TextBox 5" id="5"/>
          <p:cNvSpPr txBox="true"/>
          <p:nvPr/>
        </p:nvSpPr>
        <p:spPr>
          <a:xfrm rot="0">
            <a:off x="1172826" y="6306903"/>
            <a:ext cx="5267497" cy="1765936"/>
          </a:xfrm>
          <a:prstGeom prst="rect">
            <a:avLst/>
          </a:prstGeom>
        </p:spPr>
        <p:txBody>
          <a:bodyPr anchor="t" rtlCol="false" tIns="0" lIns="0" bIns="0" rIns="0">
            <a:spAutoFit/>
          </a:bodyPr>
          <a:lstStyle/>
          <a:p>
            <a:pPr>
              <a:lnSpc>
                <a:spcPts val="3599"/>
              </a:lnSpc>
            </a:pPr>
            <a:r>
              <a:rPr lang="en-US" spc="95" sz="2399">
                <a:solidFill>
                  <a:srgbClr val="000000"/>
                </a:solidFill>
                <a:latin typeface="Open Sauce Light"/>
              </a:rPr>
              <a:t>Less consensus on how the frequency of hurricanes will change or what this means for US or NC landfalls</a:t>
            </a:r>
          </a:p>
        </p:txBody>
      </p:sp>
      <p:sp>
        <p:nvSpPr>
          <p:cNvPr name="TextBox 6" id="6"/>
          <p:cNvSpPr txBox="true"/>
          <p:nvPr/>
        </p:nvSpPr>
        <p:spPr>
          <a:xfrm rot="0">
            <a:off x="1172826" y="1123950"/>
            <a:ext cx="5376180" cy="1026176"/>
          </a:xfrm>
          <a:prstGeom prst="rect">
            <a:avLst/>
          </a:prstGeom>
        </p:spPr>
        <p:txBody>
          <a:bodyPr anchor="t" rtlCol="false" tIns="0" lIns="0" bIns="0" rIns="0">
            <a:spAutoFit/>
          </a:bodyPr>
          <a:lstStyle/>
          <a:p>
            <a:pPr>
              <a:lnSpc>
                <a:spcPts val="7735"/>
              </a:lnSpc>
            </a:pPr>
            <a:r>
              <a:rPr lang="en-US" sz="7367">
                <a:solidFill>
                  <a:srgbClr val="000000"/>
                </a:solidFill>
                <a:latin typeface="Glacial Indifference"/>
              </a:rPr>
              <a:t>Hurricanes</a:t>
            </a:r>
          </a:p>
        </p:txBody>
      </p:sp>
      <p:sp>
        <p:nvSpPr>
          <p:cNvPr name="TextBox 7" id="7"/>
          <p:cNvSpPr txBox="true"/>
          <p:nvPr/>
        </p:nvSpPr>
        <p:spPr>
          <a:xfrm rot="0">
            <a:off x="1172826" y="4303738"/>
            <a:ext cx="5267497" cy="1318261"/>
          </a:xfrm>
          <a:prstGeom prst="rect">
            <a:avLst/>
          </a:prstGeom>
        </p:spPr>
        <p:txBody>
          <a:bodyPr anchor="t" rtlCol="false" tIns="0" lIns="0" bIns="0" rIns="0">
            <a:spAutoFit/>
          </a:bodyPr>
          <a:lstStyle/>
          <a:p>
            <a:pPr>
              <a:lnSpc>
                <a:spcPts val="3599"/>
              </a:lnSpc>
            </a:pPr>
            <a:r>
              <a:rPr lang="en-US" spc="95" sz="2399">
                <a:solidFill>
                  <a:srgbClr val="000000"/>
                </a:solidFill>
                <a:latin typeface="Open Sauce Light"/>
              </a:rPr>
              <a:t>Likely that hurricanes in a warmer environment will produce heavier precipitation</a:t>
            </a:r>
          </a:p>
        </p:txBody>
      </p:sp>
      <p:sp>
        <p:nvSpPr>
          <p:cNvPr name="TextBox 8" id="8"/>
          <p:cNvSpPr txBox="true"/>
          <p:nvPr/>
        </p:nvSpPr>
        <p:spPr>
          <a:xfrm rot="0">
            <a:off x="8804578" y="7404735"/>
            <a:ext cx="8420146" cy="1815465"/>
          </a:xfrm>
          <a:prstGeom prst="rect">
            <a:avLst/>
          </a:prstGeom>
        </p:spPr>
        <p:txBody>
          <a:bodyPr anchor="t" rtlCol="false" tIns="0" lIns="0" bIns="0" rIns="0">
            <a:spAutoFit/>
          </a:bodyPr>
          <a:lstStyle/>
          <a:p>
            <a:pPr>
              <a:lnSpc>
                <a:spcPts val="2400"/>
              </a:lnSpc>
              <a:spcBef>
                <a:spcPct val="0"/>
              </a:spcBef>
            </a:pPr>
            <a:r>
              <a:rPr lang="en-US" spc="64" sz="1600">
                <a:solidFill>
                  <a:srgbClr val="000000"/>
                </a:solidFill>
                <a:latin typeface="Open Sauce Light"/>
              </a:rPr>
              <a:t>Ken Gray, Savannah District Construction Division Chief, prepares to enter a boat to inspect the washout of Boiling Springs Dam, N.C. Sept. 19 after Hurricane Florence. The object stretching across the divide is the guard rail of the road that once passed over the dam.</a:t>
            </a:r>
          </a:p>
          <a:p>
            <a:pPr>
              <a:lnSpc>
                <a:spcPts val="2400"/>
              </a:lnSpc>
              <a:spcBef>
                <a:spcPct val="0"/>
              </a:spcBef>
            </a:pPr>
          </a:p>
          <a:p>
            <a:pPr>
              <a:lnSpc>
                <a:spcPts val="2400"/>
              </a:lnSpc>
              <a:spcBef>
                <a:spcPct val="0"/>
              </a:spcBef>
            </a:pPr>
            <a:r>
              <a:rPr lang="en-US" spc="64" sz="1600">
                <a:solidFill>
                  <a:srgbClr val="000000"/>
                </a:solidFill>
                <a:latin typeface="Open Sauce Light"/>
              </a:rPr>
              <a:t>Source: US Army Corps of Engineers (CC by 2.0)  </a:t>
            </a:r>
            <a:r>
              <a:rPr lang="en-US" spc="64" u="sng" sz="1600">
                <a:solidFill>
                  <a:srgbClr val="000000"/>
                </a:solidFill>
                <a:latin typeface="Open Sauce Light"/>
              </a:rPr>
              <a:t>https://flic.kr/p/2bcFnmm</a:t>
            </a:r>
          </a:p>
        </p:txBody>
      </p:sp>
      <p:sp>
        <p:nvSpPr>
          <p:cNvPr name="TextBox 9" id="9"/>
          <p:cNvSpPr txBox="true"/>
          <p:nvPr/>
        </p:nvSpPr>
        <p:spPr>
          <a:xfrm rot="0">
            <a:off x="1028700" y="8593455"/>
            <a:ext cx="7316626" cy="596265"/>
          </a:xfrm>
          <a:prstGeom prst="rect">
            <a:avLst/>
          </a:prstGeom>
        </p:spPr>
        <p:txBody>
          <a:bodyPr anchor="t" rtlCol="false" tIns="0" lIns="0" bIns="0" rIns="0">
            <a:spAutoFit/>
          </a:bodyPr>
          <a:lstStyle/>
          <a:p>
            <a:pPr>
              <a:lnSpc>
                <a:spcPts val="2400"/>
              </a:lnSpc>
            </a:pPr>
            <a:r>
              <a:rPr lang="en-US" spc="64" u="sng" sz="1600">
                <a:solidFill>
                  <a:srgbClr val="000000"/>
                </a:solidFill>
                <a:latin typeface="Open Sauce Light"/>
              </a:rPr>
              <a:t>NC Climate Science Report Plain Language Summary</a:t>
            </a:r>
          </a:p>
          <a:p>
            <a:pPr>
              <a:lnSpc>
                <a:spcPts val="2400"/>
              </a:lnSpc>
            </a:pPr>
            <a:r>
              <a:rPr lang="en-US" spc="64" u="sng" sz="1600">
                <a:solidFill>
                  <a:srgbClr val="000000"/>
                </a:solidFill>
                <a:latin typeface="Open Sauce Light"/>
              </a:rPr>
              <a:t>4th National Climate Assessment, Chapter 2: Our Changing Climate</a:t>
            </a:r>
          </a:p>
        </p:txBody>
      </p:sp>
      <p:sp>
        <p:nvSpPr>
          <p:cNvPr name="AutoShape 10" id="10"/>
          <p:cNvSpPr/>
          <p:nvPr/>
        </p:nvSpPr>
        <p:spPr>
          <a:xfrm rot="-5400000">
            <a:off x="3747470" y="3302986"/>
            <a:ext cx="9525" cy="5376180"/>
          </a:xfrm>
          <a:prstGeom prst="rect">
            <a:avLst/>
          </a:prstGeom>
          <a:solidFill>
            <a:srgbClr val="000000"/>
          </a:solid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991633" y="8843583"/>
            <a:ext cx="6648600" cy="674370"/>
          </a:xfrm>
          <a:prstGeom prst="rect">
            <a:avLst/>
          </a:prstGeom>
        </p:spPr>
        <p:txBody>
          <a:bodyPr anchor="t" rtlCol="false" tIns="0" lIns="0" bIns="0" rIns="0">
            <a:spAutoFit/>
          </a:bodyPr>
          <a:lstStyle/>
          <a:p>
            <a:pPr>
              <a:lnSpc>
                <a:spcPts val="2700"/>
              </a:lnSpc>
            </a:pPr>
            <a:r>
              <a:rPr lang="en-US" spc="72" u="sng" sz="1800">
                <a:solidFill>
                  <a:srgbClr val="000000"/>
                </a:solidFill>
                <a:latin typeface="Open Sauce Light"/>
              </a:rPr>
              <a:t>NC Climate Science Report Plain Language Summary</a:t>
            </a:r>
          </a:p>
          <a:p>
            <a:pPr>
              <a:lnSpc>
                <a:spcPts val="2700"/>
              </a:lnSpc>
            </a:pPr>
            <a:r>
              <a:rPr lang="en-US" spc="72" u="sng" sz="1800">
                <a:solidFill>
                  <a:srgbClr val="000000"/>
                </a:solidFill>
                <a:latin typeface="Open Sauce Light"/>
              </a:rPr>
              <a:t>NC Climate Risk Assessment and Resilience Plan</a:t>
            </a:r>
          </a:p>
        </p:txBody>
      </p:sp>
      <p:sp>
        <p:nvSpPr>
          <p:cNvPr name="TextBox 3" id="3"/>
          <p:cNvSpPr txBox="true"/>
          <p:nvPr/>
        </p:nvSpPr>
        <p:spPr>
          <a:xfrm rot="0">
            <a:off x="1028700" y="1104900"/>
            <a:ext cx="12294839" cy="128502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Droughts and Wildfires</a:t>
            </a:r>
          </a:p>
        </p:txBody>
      </p:sp>
      <p:sp>
        <p:nvSpPr>
          <p:cNvPr name="TextBox 4" id="4"/>
          <p:cNvSpPr txBox="true"/>
          <p:nvPr/>
        </p:nvSpPr>
        <p:spPr>
          <a:xfrm rot="0">
            <a:off x="1028700" y="4044466"/>
            <a:ext cx="7292106" cy="5474970"/>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It is </a:t>
            </a:r>
            <a:r>
              <a:rPr lang="en-US" spc="72" sz="1800">
                <a:solidFill>
                  <a:srgbClr val="000000"/>
                </a:solidFill>
                <a:latin typeface="Open Sauce Light Bold"/>
              </a:rPr>
              <a:t>likely</a:t>
            </a:r>
            <a:r>
              <a:rPr lang="en-US" spc="72" sz="1800">
                <a:solidFill>
                  <a:srgbClr val="000000"/>
                </a:solidFill>
                <a:latin typeface="Open Sauce Light"/>
              </a:rPr>
              <a:t> that future severe droughts in North Carolina will be more intense.</a:t>
            </a:r>
          </a:p>
          <a:p>
            <a:pPr marL="388620" indent="-194310" lvl="1">
              <a:lnSpc>
                <a:spcPts val="2700"/>
              </a:lnSpc>
              <a:buFont typeface="Arial"/>
              <a:buChar char="•"/>
            </a:pPr>
            <a:r>
              <a:rPr lang="en-US" spc="72" sz="1800">
                <a:solidFill>
                  <a:srgbClr val="000000"/>
                </a:solidFill>
                <a:latin typeface="Open Sauce Light"/>
              </a:rPr>
              <a:t>Rising temperatures and the resulting increase in evaporation will accelerate the rate at which soils dry out. Thus, naturally occurring droughts in North Carolina will be more severe.</a:t>
            </a:r>
          </a:p>
          <a:p>
            <a:pPr>
              <a:lnSpc>
                <a:spcPts val="2700"/>
              </a:lnSpc>
            </a:pPr>
          </a:p>
          <a:p>
            <a:pPr>
              <a:lnSpc>
                <a:spcPts val="2700"/>
              </a:lnSpc>
            </a:pPr>
            <a:r>
              <a:rPr lang="en-US" spc="72" sz="1800">
                <a:solidFill>
                  <a:srgbClr val="000000"/>
                </a:solidFill>
                <a:latin typeface="Open Sauce Light"/>
              </a:rPr>
              <a:t>It is </a:t>
            </a:r>
            <a:r>
              <a:rPr lang="en-US" spc="72" sz="1800">
                <a:solidFill>
                  <a:srgbClr val="000000"/>
                </a:solidFill>
                <a:latin typeface="Open Sauce Light Bold"/>
              </a:rPr>
              <a:t>likely</a:t>
            </a:r>
            <a:r>
              <a:rPr lang="en-US" spc="72" sz="1800">
                <a:solidFill>
                  <a:srgbClr val="000000"/>
                </a:solidFill>
                <a:latin typeface="Open Sauce Light"/>
              </a:rPr>
              <a:t> that future severe droughts in their multiple forms in North Carolina will be more frequent and intense due to higher temperatures leading to increased evaporation. </a:t>
            </a:r>
          </a:p>
          <a:p>
            <a:pPr marL="388620" indent="-194310" lvl="1">
              <a:lnSpc>
                <a:spcPts val="2700"/>
              </a:lnSpc>
              <a:buFont typeface="Arial"/>
              <a:buChar char="•"/>
            </a:pPr>
            <a:r>
              <a:rPr lang="en-US" spc="72" sz="1800">
                <a:solidFill>
                  <a:srgbClr val="000000"/>
                </a:solidFill>
                <a:latin typeface="Open Sauce Light"/>
              </a:rPr>
              <a:t>As a result, it is </a:t>
            </a:r>
            <a:r>
              <a:rPr lang="en-US" spc="72" sz="1800">
                <a:solidFill>
                  <a:srgbClr val="000000"/>
                </a:solidFill>
                <a:latin typeface="Open Sauce Light Bold"/>
              </a:rPr>
              <a:t>likely</a:t>
            </a:r>
            <a:r>
              <a:rPr lang="en-US" spc="72" sz="1800">
                <a:solidFill>
                  <a:srgbClr val="000000"/>
                </a:solidFill>
                <a:latin typeface="Open Sauce Light"/>
              </a:rPr>
              <a:t> that the frequency of climate conditions conducive to wildfires in North Carolina will increase.</a:t>
            </a:r>
          </a:p>
          <a:p>
            <a:pPr>
              <a:lnSpc>
                <a:spcPts val="2700"/>
              </a:lnSpc>
            </a:pPr>
          </a:p>
          <a:p>
            <a:pPr>
              <a:lnSpc>
                <a:spcPts val="2700"/>
              </a:lnSpc>
            </a:pPr>
          </a:p>
          <a:p>
            <a:pPr>
              <a:lnSpc>
                <a:spcPts val="2700"/>
              </a:lnSpc>
            </a:pPr>
          </a:p>
        </p:txBody>
      </p:sp>
      <p:sp>
        <p:nvSpPr>
          <p:cNvPr name="AutoShape 5" id="5"/>
          <p:cNvSpPr/>
          <p:nvPr/>
        </p:nvSpPr>
        <p:spPr>
          <a:xfrm rot="0">
            <a:off x="1028700" y="2603738"/>
            <a:ext cx="13223067" cy="0"/>
          </a:xfrm>
          <a:prstGeom prst="line">
            <a:avLst/>
          </a:prstGeom>
          <a:ln cap="rnd" w="657225">
            <a:solidFill>
              <a:srgbClr val="ED3D3D"/>
            </a:solidFill>
            <a:prstDash val="solid"/>
            <a:headEnd type="none" len="sm" w="sm"/>
            <a:tailEnd type="none" len="sm" w="sm"/>
          </a:ln>
        </p:spPr>
      </p:sp>
      <p:sp>
        <p:nvSpPr>
          <p:cNvPr name="TextBox 6" id="6"/>
          <p:cNvSpPr txBox="true"/>
          <p:nvPr/>
        </p:nvSpPr>
        <p:spPr>
          <a:xfrm rot="0">
            <a:off x="1282752" y="2712323"/>
            <a:ext cx="12694369" cy="382905"/>
          </a:xfrm>
          <a:prstGeom prst="rect">
            <a:avLst/>
          </a:prstGeom>
        </p:spPr>
        <p:txBody>
          <a:bodyPr anchor="t" rtlCol="false" tIns="0" lIns="0" bIns="0" rIns="0">
            <a:spAutoFit/>
          </a:bodyPr>
          <a:lstStyle/>
          <a:p>
            <a:pPr algn="ctr">
              <a:lnSpc>
                <a:spcPts val="3299"/>
              </a:lnSpc>
              <a:spcBef>
                <a:spcPct val="0"/>
              </a:spcBef>
            </a:pPr>
            <a:r>
              <a:rPr lang="en-US" spc="87" sz="2199">
                <a:solidFill>
                  <a:srgbClr val="F5F5EF"/>
                </a:solidFill>
                <a:latin typeface="Open Sauce Light Bold"/>
              </a:rPr>
              <a:t>Severe droughts will become more intense, and this will increase the risk of wildfires </a:t>
            </a:r>
          </a:p>
        </p:txBody>
      </p:sp>
      <p:pic>
        <p:nvPicPr>
          <p:cNvPr name="Picture 7" id="7"/>
          <p:cNvPicPr>
            <a:picLocks noChangeAspect="true"/>
          </p:cNvPicPr>
          <p:nvPr/>
        </p:nvPicPr>
        <p:blipFill>
          <a:blip r:embed="rId2"/>
          <a:srcRect l="0" t="0" r="0" b="0"/>
          <a:stretch>
            <a:fillRect/>
          </a:stretch>
        </p:blipFill>
        <p:spPr>
          <a:xfrm flipH="false" flipV="false" rot="0">
            <a:off x="10177890" y="3604299"/>
            <a:ext cx="6848153" cy="4554022"/>
          </a:xfrm>
          <a:prstGeom prst="rect">
            <a:avLst/>
          </a:prstGeom>
        </p:spPr>
      </p:pic>
      <p:sp>
        <p:nvSpPr>
          <p:cNvPr name="TextBox 8" id="8"/>
          <p:cNvSpPr txBox="true"/>
          <p:nvPr/>
        </p:nvSpPr>
        <p:spPr>
          <a:xfrm rot="0">
            <a:off x="10177890" y="8192073"/>
            <a:ext cx="6848153" cy="1360170"/>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The Chestnut Knob Fire started on Sunday November 6, 2016 at 8:00 am in South Mountain State park 10 miles south of Morganton, NC, during an intense drought. </a:t>
            </a:r>
          </a:p>
          <a:p>
            <a:pPr>
              <a:lnSpc>
                <a:spcPts val="2700"/>
              </a:lnSpc>
            </a:pPr>
            <a:r>
              <a:rPr lang="en-US" spc="72" sz="1800">
                <a:solidFill>
                  <a:srgbClr val="000000"/>
                </a:solidFill>
                <a:latin typeface="Open Sauce Light"/>
              </a:rPr>
              <a:t>Image credit: </a:t>
            </a:r>
            <a:r>
              <a:rPr lang="en-US" spc="72" u="sng" sz="1800">
                <a:solidFill>
                  <a:srgbClr val="000000"/>
                </a:solidFill>
                <a:latin typeface="Open Sauce Light"/>
              </a:rPr>
              <a:t>NC Forest Service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DF2B"/>
        </a:solidFill>
      </p:bgPr>
    </p:bg>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9655" y="109655"/>
              <a:ext cx="438619" cy="438619"/>
            </a:xfrm>
            <a:prstGeom prst="rect">
              <a:avLst/>
            </a:prstGeom>
          </p:spPr>
        </p:pic>
      </p:grpSp>
      <p:grpSp>
        <p:nvGrpSpPr>
          <p:cNvPr name="Group 6" id="6"/>
          <p:cNvGrpSpPr/>
          <p:nvPr/>
        </p:nvGrpSpPr>
        <p:grpSpPr>
          <a:xfrm rot="0">
            <a:off x="17144897" y="4848912"/>
            <a:ext cx="749555" cy="294588"/>
            <a:chOff x="0" y="0"/>
            <a:chExt cx="999406" cy="392784"/>
          </a:xfrm>
        </p:grpSpPr>
        <p:sp>
          <p:nvSpPr>
            <p:cNvPr name="TextBox 7" id="7"/>
            <p:cNvSpPr txBox="true"/>
            <p:nvPr/>
          </p:nvSpPr>
          <p:spPr>
            <a:xfrm rot="0">
              <a:off x="394147" y="-19050"/>
              <a:ext cx="605260" cy="411834"/>
            </a:xfrm>
            <a:prstGeom prst="rect">
              <a:avLst/>
            </a:prstGeom>
          </p:spPr>
          <p:txBody>
            <a:bodyPr anchor="t" rtlCol="false" tIns="0" lIns="0" bIns="0" rIns="0">
              <a:spAutoFit/>
            </a:bodyPr>
            <a:lstStyle/>
            <a:p>
              <a:pPr algn="r">
                <a:lnSpc>
                  <a:spcPts val="2400"/>
                </a:lnSpc>
              </a:pPr>
              <a:r>
                <a:rPr lang="en-US" spc="200" sz="2000">
                  <a:solidFill>
                    <a:srgbClr val="000000"/>
                  </a:solidFill>
                  <a:latin typeface="Glacial Indifference Bold"/>
                </a:rPr>
                <a:t>06</a:t>
              </a:r>
            </a:p>
          </p:txBody>
        </p:sp>
        <p:sp>
          <p:nvSpPr>
            <p:cNvPr name="AutoShape 8" id="8"/>
            <p:cNvSpPr/>
            <p:nvPr/>
          </p:nvSpPr>
          <p:spPr>
            <a:xfrm rot="-5400000">
              <a:off x="194137" y="-16317"/>
              <a:ext cx="43972" cy="432247"/>
            </a:xfrm>
            <a:prstGeom prst="rect">
              <a:avLst/>
            </a:prstGeom>
            <a:solidFill>
              <a:srgbClr val="000000"/>
            </a:solidFill>
          </p:spPr>
        </p:sp>
      </p:grpSp>
      <p:sp>
        <p:nvSpPr>
          <p:cNvPr name="TextBox 9" id="9"/>
          <p:cNvSpPr txBox="true"/>
          <p:nvPr/>
        </p:nvSpPr>
        <p:spPr>
          <a:xfrm rot="0">
            <a:off x="1322630" y="1762823"/>
            <a:ext cx="6527524" cy="3778888"/>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Adapting to Changing Precipitation </a:t>
            </a:r>
          </a:p>
        </p:txBody>
      </p:sp>
      <p:grpSp>
        <p:nvGrpSpPr>
          <p:cNvPr name="Group 10" id="10"/>
          <p:cNvGrpSpPr/>
          <p:nvPr/>
        </p:nvGrpSpPr>
        <p:grpSpPr>
          <a:xfrm rot="0">
            <a:off x="8637434" y="1576273"/>
            <a:ext cx="7582155" cy="7134454"/>
            <a:chOff x="0" y="0"/>
            <a:chExt cx="10109540" cy="9512605"/>
          </a:xfrm>
        </p:grpSpPr>
        <p:sp>
          <p:nvSpPr>
            <p:cNvPr name="TextBox 11" id="11"/>
            <p:cNvSpPr txBox="true"/>
            <p:nvPr/>
          </p:nvSpPr>
          <p:spPr>
            <a:xfrm rot="0">
              <a:off x="0" y="-57150"/>
              <a:ext cx="10109540" cy="1328428"/>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Consider the water needs of landscape and garden plants. How will these handle more frequent drying (droughts) associated with warming temperatures?</a:t>
              </a:r>
            </a:p>
          </p:txBody>
        </p:sp>
        <p:sp>
          <p:nvSpPr>
            <p:cNvPr name="TextBox 12" id="12"/>
            <p:cNvSpPr txBox="true"/>
            <p:nvPr/>
          </p:nvSpPr>
          <p:spPr>
            <a:xfrm rot="0">
              <a:off x="0" y="2168753"/>
              <a:ext cx="10109540" cy="2236906"/>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The combination of urbanization and more intense precipitation from climate change are exacerbating stream bank erosion.</a:t>
              </a:r>
            </a:p>
            <a:p>
              <a:pPr>
                <a:lnSpc>
                  <a:spcPts val="2700"/>
                </a:lnSpc>
              </a:pPr>
            </a:p>
            <a:p>
              <a:pPr>
                <a:lnSpc>
                  <a:spcPts val="2700"/>
                </a:lnSpc>
              </a:pPr>
              <a:r>
                <a:rPr lang="en-US" spc="72" sz="1800">
                  <a:solidFill>
                    <a:srgbClr val="000000"/>
                  </a:solidFill>
                  <a:latin typeface="Open Sauce Light"/>
                </a:rPr>
                <a:t>Examine low-lying areas and areas prone to (flash) flooding. Can existing vegetation handle frequent inundation? </a:t>
              </a:r>
            </a:p>
          </p:txBody>
        </p:sp>
        <p:sp>
          <p:nvSpPr>
            <p:cNvPr name="TextBox 13" id="13"/>
            <p:cNvSpPr txBox="true"/>
            <p:nvPr/>
          </p:nvSpPr>
          <p:spPr>
            <a:xfrm rot="0">
              <a:off x="0" y="5432095"/>
              <a:ext cx="10109540" cy="4080510"/>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What inputs do you currently need to grow _______?</a:t>
              </a:r>
            </a:p>
            <a:p>
              <a:pPr marL="388620" indent="-194310" lvl="1">
                <a:lnSpc>
                  <a:spcPts val="2700"/>
                </a:lnSpc>
                <a:buFont typeface="Arial"/>
                <a:buChar char="•"/>
              </a:pPr>
              <a:r>
                <a:rPr lang="en-US" spc="107" sz="1800">
                  <a:solidFill>
                    <a:srgbClr val="000000"/>
                  </a:solidFill>
                  <a:latin typeface="Arimo"/>
                </a:rPr>
                <a:t>fertilizer?</a:t>
              </a:r>
            </a:p>
            <a:p>
              <a:pPr marL="388620" indent="-194310" lvl="1">
                <a:lnSpc>
                  <a:spcPts val="2700"/>
                </a:lnSpc>
                <a:buFont typeface="Arial"/>
                <a:buChar char="•"/>
              </a:pPr>
              <a:r>
                <a:rPr lang="en-US" spc="107" sz="1800">
                  <a:solidFill>
                    <a:srgbClr val="000000"/>
                  </a:solidFill>
                  <a:latin typeface="Arimo"/>
                </a:rPr>
                <a:t>water?</a:t>
              </a:r>
            </a:p>
            <a:p>
              <a:pPr marL="388620" indent="-194310" lvl="1">
                <a:lnSpc>
                  <a:spcPts val="2700"/>
                </a:lnSpc>
                <a:buFont typeface="Arial"/>
                <a:buChar char="•"/>
              </a:pPr>
              <a:r>
                <a:rPr lang="en-US" spc="107" sz="1800">
                  <a:solidFill>
                    <a:srgbClr val="000000"/>
                  </a:solidFill>
                  <a:latin typeface="Arimo"/>
                </a:rPr>
                <a:t>frost/freeze protection?</a:t>
              </a:r>
            </a:p>
            <a:p>
              <a:pPr marL="388620" indent="-194310" lvl="1">
                <a:lnSpc>
                  <a:spcPts val="2700"/>
                </a:lnSpc>
                <a:buFont typeface="Arial"/>
                <a:buChar char="•"/>
              </a:pPr>
              <a:r>
                <a:rPr lang="en-US" spc="107" sz="1800">
                  <a:solidFill>
                    <a:srgbClr val="000000"/>
                  </a:solidFill>
                  <a:latin typeface="Arimo"/>
                </a:rPr>
                <a:t>pesticide application?</a:t>
              </a:r>
            </a:p>
            <a:p>
              <a:pPr>
                <a:lnSpc>
                  <a:spcPts val="2700"/>
                </a:lnSpc>
              </a:pPr>
            </a:p>
            <a:p>
              <a:pPr>
                <a:lnSpc>
                  <a:spcPts val="2700"/>
                </a:lnSpc>
              </a:pPr>
              <a:r>
                <a:rPr lang="en-US" spc="107" sz="1800">
                  <a:solidFill>
                    <a:srgbClr val="000000"/>
                  </a:solidFill>
                  <a:latin typeface="Arimo"/>
                </a:rPr>
                <a:t>How might these inputs grow or shrink under future climate change?</a:t>
              </a:r>
            </a:p>
            <a:p>
              <a:pPr>
                <a:lnSpc>
                  <a:spcPts val="2700"/>
                </a:lnSpc>
              </a:pPr>
            </a:p>
          </p:txBody>
        </p:sp>
        <p:sp>
          <p:nvSpPr>
            <p:cNvPr name="AutoShape 14" id="14"/>
            <p:cNvSpPr/>
            <p:nvPr/>
          </p:nvSpPr>
          <p:spPr>
            <a:xfrm rot="-5400000">
              <a:off x="5048396" y="-3306573"/>
              <a:ext cx="12748" cy="10109540"/>
            </a:xfrm>
            <a:prstGeom prst="rect">
              <a:avLst/>
            </a:prstGeom>
            <a:solidFill>
              <a:srgbClr val="000000"/>
            </a:solidFill>
          </p:spPr>
        </p:sp>
        <p:sp>
          <p:nvSpPr>
            <p:cNvPr name="AutoShape 15" id="15"/>
            <p:cNvSpPr/>
            <p:nvPr/>
          </p:nvSpPr>
          <p:spPr>
            <a:xfrm rot="-5400000">
              <a:off x="5048323" y="-165765"/>
              <a:ext cx="12894" cy="10109540"/>
            </a:xfrm>
            <a:prstGeom prst="rect">
              <a:avLst/>
            </a:prstGeom>
            <a:solidFill>
              <a:srgbClr val="000000"/>
            </a:solidFill>
          </p:spPr>
        </p:sp>
      </p:grpSp>
      <p:pic>
        <p:nvPicPr>
          <p:cNvPr name="Picture 16" id="1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499545" y="9552243"/>
            <a:ext cx="394907" cy="262793"/>
          </a:xfrm>
          <a:prstGeom prst="rect">
            <a:avLst/>
          </a:prstGeom>
        </p:spPr>
      </p:pic>
      <p:pic>
        <p:nvPicPr>
          <p:cNvPr name="Picture 17" id="1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22630" y="6196679"/>
            <a:ext cx="1684924" cy="1739276"/>
          </a:xfrm>
          <a:prstGeom prst="rect">
            <a:avLst/>
          </a:prstGeom>
        </p:spPr>
      </p:pic>
      <p:sp>
        <p:nvSpPr>
          <p:cNvPr name="TextBox 18" id="18"/>
          <p:cNvSpPr txBox="true"/>
          <p:nvPr/>
        </p:nvSpPr>
        <p:spPr>
          <a:xfrm rot="0">
            <a:off x="3603573" y="6131088"/>
            <a:ext cx="3669990" cy="1804867"/>
          </a:xfrm>
          <a:prstGeom prst="rect">
            <a:avLst/>
          </a:prstGeom>
        </p:spPr>
        <p:txBody>
          <a:bodyPr anchor="t" rtlCol="false" tIns="0" lIns="0" bIns="0" rIns="0">
            <a:spAutoFit/>
          </a:bodyPr>
          <a:lstStyle/>
          <a:p>
            <a:pPr>
              <a:lnSpc>
                <a:spcPts val="7150"/>
              </a:lnSpc>
            </a:pPr>
            <a:r>
              <a:rPr lang="en-US" sz="6500">
                <a:solidFill>
                  <a:srgbClr val="000000"/>
                </a:solidFill>
                <a:latin typeface="Glacial Indifference"/>
              </a:rPr>
              <a:t>The Home Garden</a:t>
            </a:r>
          </a:p>
        </p:txBody>
      </p:sp>
      <p:sp>
        <p:nvSpPr>
          <p:cNvPr name="TextBox 19" id="19"/>
          <p:cNvSpPr txBox="true"/>
          <p:nvPr/>
        </p:nvSpPr>
        <p:spPr>
          <a:xfrm rot="0">
            <a:off x="8637434" y="9131238"/>
            <a:ext cx="7432604" cy="794385"/>
          </a:xfrm>
          <a:prstGeom prst="rect">
            <a:avLst/>
          </a:prstGeom>
        </p:spPr>
        <p:txBody>
          <a:bodyPr anchor="t" rtlCol="false" tIns="0" lIns="0" bIns="0" rIns="0">
            <a:spAutoFit/>
          </a:bodyPr>
          <a:lstStyle/>
          <a:p>
            <a:pPr>
              <a:lnSpc>
                <a:spcPts val="2100"/>
              </a:lnSpc>
            </a:pPr>
            <a:r>
              <a:rPr lang="en-US" spc="56" sz="1400">
                <a:solidFill>
                  <a:srgbClr val="000000"/>
                </a:solidFill>
                <a:latin typeface="Open Sauce Light"/>
              </a:rPr>
              <a:t>Resources on gardening for stream repair and water quality: </a:t>
            </a:r>
          </a:p>
          <a:p>
            <a:pPr>
              <a:lnSpc>
                <a:spcPts val="2100"/>
              </a:lnSpc>
            </a:pPr>
            <a:r>
              <a:rPr lang="en-US" spc="56" u="sng" sz="1400">
                <a:solidFill>
                  <a:srgbClr val="000000"/>
                </a:solidFill>
                <a:latin typeface="Open Sauce Light"/>
              </a:rPr>
              <a:t>https://content.ces.ncsu.edu/a-gardeners-guide-to-protecting-water-quality</a:t>
            </a:r>
          </a:p>
          <a:p>
            <a:pPr>
              <a:lnSpc>
                <a:spcPts val="2100"/>
              </a:lnSpc>
            </a:pPr>
            <a:r>
              <a:rPr lang="en-US" spc="56" u="sng" sz="1400">
                <a:solidFill>
                  <a:srgbClr val="000000"/>
                </a:solidFill>
                <a:latin typeface="Open Sauce Light"/>
              </a:rPr>
              <a:t>https://content.ces.ncsu.edu/options-for-backyard-stream-repair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B48AB"/>
        </a:solidFill>
      </p:bgPr>
    </p:bg>
    <p:spTree>
      <p:nvGrpSpPr>
        <p:cNvPr id="1" name=""/>
        <p:cNvGrpSpPr/>
        <p:nvPr/>
      </p:nvGrpSpPr>
      <p:grpSpPr>
        <a:xfrm>
          <a:off x="0" y="0"/>
          <a:ext cx="0" cy="0"/>
          <a:chOff x="0" y="0"/>
          <a:chExt cx="0" cy="0"/>
        </a:xfrm>
      </p:grpSpPr>
      <p:grpSp>
        <p:nvGrpSpPr>
          <p:cNvPr name="Group 2" id="2"/>
          <p:cNvGrpSpPr/>
          <p:nvPr/>
        </p:nvGrpSpPr>
        <p:grpSpPr>
          <a:xfrm rot="0">
            <a:off x="8319021" y="2520315"/>
            <a:ext cx="8940279" cy="3710489"/>
            <a:chOff x="0" y="0"/>
            <a:chExt cx="3261438" cy="1353597"/>
          </a:xfrm>
        </p:grpSpPr>
        <p:sp>
          <p:nvSpPr>
            <p:cNvPr name="Freeform 3" id="3"/>
            <p:cNvSpPr/>
            <p:nvPr/>
          </p:nvSpPr>
          <p:spPr>
            <a:xfrm>
              <a:off x="0" y="0"/>
              <a:ext cx="3261438" cy="1353597"/>
            </a:xfrm>
            <a:custGeom>
              <a:avLst/>
              <a:gdLst/>
              <a:ahLst/>
              <a:cxnLst/>
              <a:rect r="r" b="b" t="t" l="l"/>
              <a:pathLst>
                <a:path h="1353597" w="3261438">
                  <a:moveTo>
                    <a:pt x="0" y="0"/>
                  </a:moveTo>
                  <a:lnTo>
                    <a:pt x="0" y="1353597"/>
                  </a:lnTo>
                  <a:lnTo>
                    <a:pt x="3261438" y="1353597"/>
                  </a:lnTo>
                  <a:lnTo>
                    <a:pt x="3261438" y="0"/>
                  </a:lnTo>
                  <a:lnTo>
                    <a:pt x="0" y="0"/>
                  </a:lnTo>
                  <a:close/>
                  <a:moveTo>
                    <a:pt x="3200478" y="1292637"/>
                  </a:moveTo>
                  <a:lnTo>
                    <a:pt x="59690" y="1292637"/>
                  </a:lnTo>
                  <a:lnTo>
                    <a:pt x="59690" y="59690"/>
                  </a:lnTo>
                  <a:lnTo>
                    <a:pt x="3200478" y="59690"/>
                  </a:lnTo>
                  <a:lnTo>
                    <a:pt x="3200478" y="1292637"/>
                  </a:lnTo>
                  <a:close/>
                </a:path>
              </a:pathLst>
            </a:custGeom>
            <a:solidFill>
              <a:srgbClr val="000000"/>
            </a:solidFill>
          </p:spPr>
        </p:sp>
      </p:grpSp>
      <p:pic>
        <p:nvPicPr>
          <p:cNvPr name="Picture 4" id="4"/>
          <p:cNvPicPr>
            <a:picLocks noChangeAspect="true"/>
          </p:cNvPicPr>
          <p:nvPr/>
        </p:nvPicPr>
        <p:blipFill>
          <a:blip r:embed="rId3"/>
          <a:srcRect l="0" t="0" r="0" b="0"/>
          <a:stretch>
            <a:fillRect/>
          </a:stretch>
        </p:blipFill>
        <p:spPr>
          <a:xfrm flipH="false" flipV="false" rot="0">
            <a:off x="8421666" y="2603120"/>
            <a:ext cx="8734989" cy="3544879"/>
          </a:xfrm>
          <a:prstGeom prst="rect">
            <a:avLst/>
          </a:prstGeom>
        </p:spPr>
      </p:pic>
      <p:sp>
        <p:nvSpPr>
          <p:cNvPr name="TextBox 5" id="5"/>
          <p:cNvSpPr txBox="true"/>
          <p:nvPr/>
        </p:nvSpPr>
        <p:spPr>
          <a:xfrm rot="0">
            <a:off x="1028700" y="1091640"/>
            <a:ext cx="10737589" cy="1295400"/>
          </a:xfrm>
          <a:prstGeom prst="rect">
            <a:avLst/>
          </a:prstGeom>
        </p:spPr>
        <p:txBody>
          <a:bodyPr anchor="t" rtlCol="false" tIns="0" lIns="0" bIns="0" rIns="0">
            <a:spAutoFit/>
          </a:bodyPr>
          <a:lstStyle/>
          <a:p>
            <a:pPr>
              <a:lnSpc>
                <a:spcPts val="9900"/>
              </a:lnSpc>
            </a:pPr>
            <a:r>
              <a:rPr lang="en-US" sz="9000">
                <a:solidFill>
                  <a:srgbClr val="FFFFFF"/>
                </a:solidFill>
                <a:latin typeface="Glacial Indifference"/>
              </a:rPr>
              <a:t>Sea Level Rise</a:t>
            </a:r>
          </a:p>
        </p:txBody>
      </p:sp>
      <p:sp>
        <p:nvSpPr>
          <p:cNvPr name="TextBox 6" id="6"/>
          <p:cNvSpPr txBox="true"/>
          <p:nvPr/>
        </p:nvSpPr>
        <p:spPr>
          <a:xfrm rot="0">
            <a:off x="1028700" y="2555495"/>
            <a:ext cx="6929262" cy="5462912"/>
          </a:xfrm>
          <a:prstGeom prst="rect">
            <a:avLst/>
          </a:prstGeom>
        </p:spPr>
        <p:txBody>
          <a:bodyPr anchor="t" rtlCol="false" tIns="0" lIns="0" bIns="0" rIns="0">
            <a:spAutoFit/>
          </a:bodyPr>
          <a:lstStyle/>
          <a:p>
            <a:pPr>
              <a:lnSpc>
                <a:spcPts val="2881"/>
              </a:lnSpc>
            </a:pPr>
            <a:r>
              <a:rPr lang="en-US" spc="76" sz="1920">
                <a:solidFill>
                  <a:srgbClr val="FFFFFF"/>
                </a:solidFill>
                <a:latin typeface="Open Sauce Light"/>
              </a:rPr>
              <a:t>Over recent decades, global average sea level risen ~2x as much from increasing ocean water as from thermal expansion</a:t>
            </a:r>
          </a:p>
          <a:p>
            <a:pPr>
              <a:lnSpc>
                <a:spcPts val="2881"/>
              </a:lnSpc>
            </a:pPr>
          </a:p>
          <a:p>
            <a:pPr>
              <a:lnSpc>
                <a:spcPts val="2881"/>
              </a:lnSpc>
            </a:pPr>
            <a:r>
              <a:rPr lang="en-US" spc="76" sz="1920">
                <a:solidFill>
                  <a:srgbClr val="FFFFFF"/>
                </a:solidFill>
                <a:latin typeface="Open Sauce Light"/>
              </a:rPr>
              <a:t>It is </a:t>
            </a:r>
            <a:r>
              <a:rPr lang="en-US" spc="76" sz="1920">
                <a:solidFill>
                  <a:srgbClr val="FFFFFF"/>
                </a:solidFill>
                <a:latin typeface="Open Sauce Light Bold"/>
              </a:rPr>
              <a:t>virtually certain</a:t>
            </a:r>
            <a:r>
              <a:rPr lang="en-US" spc="76" sz="1920">
                <a:solidFill>
                  <a:srgbClr val="FFFFFF"/>
                </a:solidFill>
                <a:latin typeface="Open Sauce Light"/>
              </a:rPr>
              <a:t> that sea level along the North Carolina coast will continue to rise due to expansion of ocean water from warming and melting of ice on land.</a:t>
            </a:r>
          </a:p>
          <a:p>
            <a:pPr>
              <a:lnSpc>
                <a:spcPts val="2881"/>
              </a:lnSpc>
            </a:pPr>
          </a:p>
          <a:p>
            <a:pPr>
              <a:lnSpc>
                <a:spcPts val="2881"/>
              </a:lnSpc>
            </a:pPr>
            <a:r>
              <a:rPr lang="en-US" spc="76" sz="1920">
                <a:solidFill>
                  <a:srgbClr val="FFFFFF"/>
                </a:solidFill>
                <a:latin typeface="Open Sauce Light"/>
              </a:rPr>
              <a:t>It is also </a:t>
            </a:r>
            <a:r>
              <a:rPr lang="en-US" spc="76" sz="1920">
                <a:solidFill>
                  <a:srgbClr val="FFFFFF"/>
                </a:solidFill>
                <a:latin typeface="Open Sauce Light Bold"/>
              </a:rPr>
              <a:t>virtually certain</a:t>
            </a:r>
            <a:r>
              <a:rPr lang="en-US" spc="76" sz="1920">
                <a:solidFill>
                  <a:srgbClr val="FFFFFF"/>
                </a:solidFill>
                <a:latin typeface="Open Sauce Light"/>
              </a:rPr>
              <a:t> that rising sea level and increasing intensity of coastal storms will lead to an increase in storm surge flooding in coastal North Carolina.</a:t>
            </a:r>
          </a:p>
          <a:p>
            <a:pPr>
              <a:lnSpc>
                <a:spcPts val="2881"/>
              </a:lnSpc>
            </a:pPr>
          </a:p>
          <a:p>
            <a:pPr>
              <a:lnSpc>
                <a:spcPts val="2881"/>
              </a:lnSpc>
            </a:pPr>
            <a:r>
              <a:rPr lang="en-US" spc="76" sz="1920">
                <a:solidFill>
                  <a:srgbClr val="FFFFFF"/>
                </a:solidFill>
                <a:latin typeface="Open Sauce Light"/>
              </a:rPr>
              <a:t>Many areas along NC’s coast projected to be impacted by high tide flooding on a near daily basis by 2100</a:t>
            </a:r>
          </a:p>
        </p:txBody>
      </p:sp>
      <p:sp>
        <p:nvSpPr>
          <p:cNvPr name="TextBox 7" id="7"/>
          <p:cNvSpPr txBox="true"/>
          <p:nvPr/>
        </p:nvSpPr>
        <p:spPr>
          <a:xfrm rot="0">
            <a:off x="9144000" y="7686781"/>
            <a:ext cx="6898002" cy="697523"/>
          </a:xfrm>
          <a:prstGeom prst="rect">
            <a:avLst/>
          </a:prstGeom>
        </p:spPr>
        <p:txBody>
          <a:bodyPr anchor="t" rtlCol="false" tIns="0" lIns="0" bIns="0" rIns="0">
            <a:spAutoFit/>
          </a:bodyPr>
          <a:lstStyle/>
          <a:p>
            <a:pPr>
              <a:lnSpc>
                <a:spcPts val="2801"/>
              </a:lnSpc>
            </a:pPr>
            <a:r>
              <a:rPr lang="en-US" spc="74" u="sng" sz="1867">
                <a:solidFill>
                  <a:srgbClr val="FFFFFF"/>
                </a:solidFill>
                <a:latin typeface="Open Sauce Light"/>
              </a:rPr>
              <a:t>North Carolina Climate Science Report, Chapter 4</a:t>
            </a:r>
          </a:p>
          <a:p>
            <a:pPr>
              <a:lnSpc>
                <a:spcPts val="2801"/>
              </a:lnSpc>
            </a:pPr>
            <a:r>
              <a:rPr lang="en-US" spc="74" u="sng" sz="1867">
                <a:solidFill>
                  <a:srgbClr val="FFFFFF"/>
                </a:solidFill>
                <a:latin typeface="Open Sauce Light"/>
              </a:rPr>
              <a:t>NC Climate Risk Assessment and Resilience Plan</a:t>
            </a:r>
          </a:p>
        </p:txBody>
      </p:sp>
      <p:sp>
        <p:nvSpPr>
          <p:cNvPr name="TextBox 8" id="8"/>
          <p:cNvSpPr txBox="true"/>
          <p:nvPr/>
        </p:nvSpPr>
        <p:spPr>
          <a:xfrm rot="0">
            <a:off x="8421666" y="6173654"/>
            <a:ext cx="8734989" cy="674370"/>
          </a:xfrm>
          <a:prstGeom prst="rect">
            <a:avLst/>
          </a:prstGeom>
        </p:spPr>
        <p:txBody>
          <a:bodyPr anchor="t" rtlCol="false" tIns="0" lIns="0" bIns="0" rIns="0">
            <a:spAutoFit/>
          </a:bodyPr>
          <a:lstStyle/>
          <a:p>
            <a:pPr>
              <a:lnSpc>
                <a:spcPts val="2700"/>
              </a:lnSpc>
              <a:spcBef>
                <a:spcPct val="0"/>
              </a:spcBef>
            </a:pPr>
            <a:r>
              <a:rPr lang="en-US" spc="72" sz="1800">
                <a:solidFill>
                  <a:srgbClr val="FFFFFF"/>
                </a:solidFill>
                <a:latin typeface="Open Sauce Light"/>
              </a:rPr>
              <a:t>Trend in relative sea level determined from long-term water level records in North Carolina.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7499545" y="9552243"/>
            <a:ext cx="394907" cy="262793"/>
          </a:xfrm>
          <a:prstGeom prst="rect">
            <a:avLst/>
          </a:prstGeom>
        </p:spPr>
      </p:pic>
      <p:pic>
        <p:nvPicPr>
          <p:cNvPr name="Picture 3" id="3"/>
          <p:cNvPicPr>
            <a:picLocks noChangeAspect="true"/>
          </p:cNvPicPr>
          <p:nvPr/>
        </p:nvPicPr>
        <p:blipFill>
          <a:blip r:embed="rId5"/>
          <a:srcRect l="0" t="0" r="0" b="0"/>
          <a:stretch>
            <a:fillRect/>
          </a:stretch>
        </p:blipFill>
        <p:spPr>
          <a:xfrm flipH="false" flipV="false" rot="0">
            <a:off x="3427191" y="2577218"/>
            <a:ext cx="11433618" cy="6433316"/>
          </a:xfrm>
          <a:prstGeom prst="rect">
            <a:avLst/>
          </a:prstGeom>
        </p:spPr>
      </p:pic>
      <p:sp>
        <p:nvSpPr>
          <p:cNvPr name="TextBox 4" id="4"/>
          <p:cNvSpPr txBox="true"/>
          <p:nvPr/>
        </p:nvSpPr>
        <p:spPr>
          <a:xfrm rot="0">
            <a:off x="3775206" y="1094529"/>
            <a:ext cx="10737589" cy="1295400"/>
          </a:xfrm>
          <a:prstGeom prst="rect">
            <a:avLst/>
          </a:prstGeom>
        </p:spPr>
        <p:txBody>
          <a:bodyPr anchor="t" rtlCol="false" tIns="0" lIns="0" bIns="0" rIns="0">
            <a:spAutoFit/>
          </a:bodyPr>
          <a:lstStyle/>
          <a:p>
            <a:pPr algn="ctr">
              <a:lnSpc>
                <a:spcPts val="9900"/>
              </a:lnSpc>
            </a:pPr>
            <a:r>
              <a:rPr lang="en-US" sz="9000">
                <a:solidFill>
                  <a:srgbClr val="000000"/>
                </a:solidFill>
                <a:latin typeface="Glacial Indifference"/>
              </a:rPr>
              <a:t>Sea Level Rise</a:t>
            </a:r>
          </a:p>
        </p:txBody>
      </p:sp>
      <p:sp>
        <p:nvSpPr>
          <p:cNvPr name="TextBox 5" id="5"/>
          <p:cNvSpPr txBox="true"/>
          <p:nvPr/>
        </p:nvSpPr>
        <p:spPr>
          <a:xfrm rot="0">
            <a:off x="3427191" y="9146430"/>
            <a:ext cx="11433618" cy="331470"/>
          </a:xfrm>
          <a:prstGeom prst="rect">
            <a:avLst/>
          </a:prstGeom>
        </p:spPr>
        <p:txBody>
          <a:bodyPr anchor="t" rtlCol="false" tIns="0" lIns="0" bIns="0" rIns="0">
            <a:spAutoFit/>
          </a:bodyPr>
          <a:lstStyle/>
          <a:p>
            <a:pPr algn="ctr">
              <a:lnSpc>
                <a:spcPts val="2700"/>
              </a:lnSpc>
              <a:spcBef>
                <a:spcPct val="0"/>
              </a:spcBef>
            </a:pPr>
            <a:r>
              <a:rPr lang="en-US" spc="72" sz="1800">
                <a:solidFill>
                  <a:srgbClr val="000000"/>
                </a:solidFill>
                <a:latin typeface="Open Sauce Light"/>
              </a:rPr>
              <a:t>Canals may serve as conduits for saltwater intrusion. Photo: </a:t>
            </a:r>
            <a:r>
              <a:rPr lang="en-US" spc="72" u="sng" sz="1800">
                <a:solidFill>
                  <a:srgbClr val="000000"/>
                </a:solidFill>
                <a:latin typeface="Open Sauce Light"/>
              </a:rPr>
              <a:t>NC State University news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347089" y="5991095"/>
            <a:ext cx="1114444" cy="121342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731404" y="3254492"/>
            <a:ext cx="1114444" cy="1213424"/>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808352" y="3125353"/>
            <a:ext cx="1037496" cy="1047976"/>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273472" y="3183939"/>
            <a:ext cx="1114444" cy="1213424"/>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337125" y="3193464"/>
            <a:ext cx="929989" cy="1225685"/>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true" rot="0">
            <a:off x="12943206" y="2974582"/>
            <a:ext cx="840019" cy="914626"/>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2522910" y="3126982"/>
            <a:ext cx="1184116" cy="1184116"/>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615011" y="6058311"/>
            <a:ext cx="1114444" cy="1213424"/>
          </a:xfrm>
          <a:prstGeom prst="rect">
            <a:avLst/>
          </a:prstGeom>
        </p:spPr>
      </p:pic>
      <p:pic>
        <p:nvPicPr>
          <p:cNvPr name="Picture 10" id="10"/>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2913058" y="6058311"/>
            <a:ext cx="828084" cy="1160188"/>
          </a:xfrm>
          <a:prstGeom prst="rect">
            <a:avLst/>
          </a:prstGeom>
        </p:spPr>
      </p:pic>
      <p:pic>
        <p:nvPicPr>
          <p:cNvPr name="Picture 11" id="11"/>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7476933" y="6147080"/>
            <a:ext cx="1114444" cy="1213424"/>
          </a:xfrm>
          <a:prstGeom prst="rect">
            <a:avLst/>
          </a:prstGeom>
        </p:spPr>
      </p:pic>
      <p:pic>
        <p:nvPicPr>
          <p:cNvPr name="Picture 12" id="12"/>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0">
            <a:off x="7237025" y="6147080"/>
            <a:ext cx="1187337" cy="1078993"/>
          </a:xfrm>
          <a:prstGeom prst="rect">
            <a:avLst/>
          </a:prstGeom>
        </p:spPr>
      </p:pic>
      <p:pic>
        <p:nvPicPr>
          <p:cNvPr name="Picture 13" id="13"/>
          <p:cNvPicPr>
            <a:picLocks noChangeAspect="true"/>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0" t="0" r="0" b="0"/>
          <a:stretch>
            <a:fillRect/>
          </a:stretch>
        </p:blipFill>
        <p:spPr>
          <a:xfrm flipH="false" flipV="false" rot="0">
            <a:off x="12545659" y="6058311"/>
            <a:ext cx="1200712" cy="1160188"/>
          </a:xfrm>
          <a:prstGeom prst="rect">
            <a:avLst/>
          </a:prstGeom>
        </p:spPr>
      </p:pic>
      <p:sp>
        <p:nvSpPr>
          <p:cNvPr name="TextBox 14" id="14"/>
          <p:cNvSpPr txBox="true"/>
          <p:nvPr/>
        </p:nvSpPr>
        <p:spPr>
          <a:xfrm rot="0">
            <a:off x="1456729" y="609491"/>
            <a:ext cx="15374541" cy="2184510"/>
          </a:xfrm>
          <a:prstGeom prst="rect">
            <a:avLst/>
          </a:prstGeom>
        </p:spPr>
        <p:txBody>
          <a:bodyPr anchor="t" rtlCol="false" tIns="0" lIns="0" bIns="0" rIns="0">
            <a:spAutoFit/>
          </a:bodyPr>
          <a:lstStyle/>
          <a:p>
            <a:pPr algn="ctr">
              <a:lnSpc>
                <a:spcPts val="8534"/>
              </a:lnSpc>
            </a:pPr>
            <a:r>
              <a:rPr lang="en-US" sz="7758">
                <a:solidFill>
                  <a:srgbClr val="000000"/>
                </a:solidFill>
                <a:latin typeface="Glacial Indifference"/>
              </a:rPr>
              <a:t>Recap: Projected Climate Changes and Impacts in NC</a:t>
            </a:r>
          </a:p>
        </p:txBody>
      </p:sp>
      <p:sp>
        <p:nvSpPr>
          <p:cNvPr name="TextBox 15" id="15"/>
          <p:cNvSpPr txBox="true"/>
          <p:nvPr/>
        </p:nvSpPr>
        <p:spPr>
          <a:xfrm rot="0">
            <a:off x="2231310" y="5180595"/>
            <a:ext cx="2191581" cy="331470"/>
          </a:xfrm>
          <a:prstGeom prst="rect">
            <a:avLst/>
          </a:prstGeom>
        </p:spPr>
        <p:txBody>
          <a:bodyPr anchor="t" rtlCol="false" tIns="0" lIns="0" bIns="0" rIns="0">
            <a:spAutoFit/>
          </a:bodyPr>
          <a:lstStyle/>
          <a:p>
            <a:pPr algn="ctr">
              <a:lnSpc>
                <a:spcPts val="2700"/>
              </a:lnSpc>
            </a:pPr>
            <a:r>
              <a:rPr lang="en-US" spc="72" sz="1800">
                <a:solidFill>
                  <a:srgbClr val="3D3D3D"/>
                </a:solidFill>
                <a:latin typeface="Open Sauce Light"/>
              </a:rPr>
              <a:t>Virtually Certain</a:t>
            </a:r>
          </a:p>
        </p:txBody>
      </p:sp>
      <p:sp>
        <p:nvSpPr>
          <p:cNvPr name="TextBox 16" id="16"/>
          <p:cNvSpPr txBox="true"/>
          <p:nvPr/>
        </p:nvSpPr>
        <p:spPr>
          <a:xfrm rot="0">
            <a:off x="1843431" y="4400099"/>
            <a:ext cx="2967338" cy="796414"/>
          </a:xfrm>
          <a:prstGeom prst="rect">
            <a:avLst/>
          </a:prstGeom>
        </p:spPr>
        <p:txBody>
          <a:bodyPr anchor="t" rtlCol="false" tIns="0" lIns="0" bIns="0" rIns="0">
            <a:spAutoFit/>
          </a:bodyPr>
          <a:lstStyle/>
          <a:p>
            <a:pPr algn="ctr">
              <a:lnSpc>
                <a:spcPts val="3250"/>
              </a:lnSpc>
            </a:pPr>
            <a:r>
              <a:rPr lang="en-US" spc="100" sz="2499">
                <a:solidFill>
                  <a:srgbClr val="000000"/>
                </a:solidFill>
                <a:latin typeface="Open Sauce Light"/>
              </a:rPr>
              <a:t>Sea Level will continue to rise </a:t>
            </a:r>
          </a:p>
        </p:txBody>
      </p:sp>
      <p:sp>
        <p:nvSpPr>
          <p:cNvPr name="TextBox 17" id="17"/>
          <p:cNvSpPr txBox="true"/>
          <p:nvPr/>
        </p:nvSpPr>
        <p:spPr>
          <a:xfrm rot="0">
            <a:off x="6706329" y="5180595"/>
            <a:ext cx="2191581" cy="331470"/>
          </a:xfrm>
          <a:prstGeom prst="rect">
            <a:avLst/>
          </a:prstGeom>
        </p:spPr>
        <p:txBody>
          <a:bodyPr anchor="t" rtlCol="false" tIns="0" lIns="0" bIns="0" rIns="0">
            <a:spAutoFit/>
          </a:bodyPr>
          <a:lstStyle/>
          <a:p>
            <a:pPr algn="ctr">
              <a:lnSpc>
                <a:spcPts val="2700"/>
              </a:lnSpc>
            </a:pPr>
            <a:r>
              <a:rPr lang="en-US" spc="72" sz="1800">
                <a:solidFill>
                  <a:srgbClr val="3D3D3D"/>
                </a:solidFill>
                <a:latin typeface="Open Sauce Light"/>
              </a:rPr>
              <a:t>Very Likely</a:t>
            </a:r>
          </a:p>
        </p:txBody>
      </p:sp>
      <p:sp>
        <p:nvSpPr>
          <p:cNvPr name="TextBox 18" id="18"/>
          <p:cNvSpPr txBox="true"/>
          <p:nvPr/>
        </p:nvSpPr>
        <p:spPr>
          <a:xfrm rot="0">
            <a:off x="6173142" y="4369684"/>
            <a:ext cx="3257953" cy="796414"/>
          </a:xfrm>
          <a:prstGeom prst="rect">
            <a:avLst/>
          </a:prstGeom>
        </p:spPr>
        <p:txBody>
          <a:bodyPr anchor="t" rtlCol="false" tIns="0" lIns="0" bIns="0" rIns="0">
            <a:spAutoFit/>
          </a:bodyPr>
          <a:lstStyle/>
          <a:p>
            <a:pPr algn="ctr">
              <a:lnSpc>
                <a:spcPts val="3250"/>
              </a:lnSpc>
            </a:pPr>
            <a:r>
              <a:rPr lang="en-US" spc="100" sz="2499">
                <a:solidFill>
                  <a:srgbClr val="000000"/>
                </a:solidFill>
                <a:latin typeface="Open Sauce Light"/>
              </a:rPr>
              <a:t>Summer heat index values will increase</a:t>
            </a:r>
          </a:p>
        </p:txBody>
      </p:sp>
      <p:sp>
        <p:nvSpPr>
          <p:cNvPr name="TextBox 19" id="19"/>
          <p:cNvSpPr txBox="true"/>
          <p:nvPr/>
        </p:nvSpPr>
        <p:spPr>
          <a:xfrm rot="0">
            <a:off x="10981830" y="4369684"/>
            <a:ext cx="4129799" cy="796414"/>
          </a:xfrm>
          <a:prstGeom prst="rect">
            <a:avLst/>
          </a:prstGeom>
        </p:spPr>
        <p:txBody>
          <a:bodyPr anchor="t" rtlCol="false" tIns="0" lIns="0" bIns="0" rIns="0">
            <a:spAutoFit/>
          </a:bodyPr>
          <a:lstStyle/>
          <a:p>
            <a:pPr algn="ctr">
              <a:lnSpc>
                <a:spcPts val="3250"/>
              </a:lnSpc>
            </a:pPr>
            <a:r>
              <a:rPr lang="en-US" spc="100" sz="2499">
                <a:solidFill>
                  <a:srgbClr val="000000"/>
                </a:solidFill>
                <a:latin typeface="Open Sauce Light"/>
              </a:rPr>
              <a:t>Annual total precipitation will increase</a:t>
            </a:r>
          </a:p>
        </p:txBody>
      </p:sp>
      <p:sp>
        <p:nvSpPr>
          <p:cNvPr name="TextBox 20" id="20"/>
          <p:cNvSpPr txBox="true"/>
          <p:nvPr/>
        </p:nvSpPr>
        <p:spPr>
          <a:xfrm rot="0">
            <a:off x="11950939" y="5180595"/>
            <a:ext cx="2191581" cy="331470"/>
          </a:xfrm>
          <a:prstGeom prst="rect">
            <a:avLst/>
          </a:prstGeom>
        </p:spPr>
        <p:txBody>
          <a:bodyPr anchor="t" rtlCol="false" tIns="0" lIns="0" bIns="0" rIns="0">
            <a:spAutoFit/>
          </a:bodyPr>
          <a:lstStyle/>
          <a:p>
            <a:pPr algn="ctr">
              <a:lnSpc>
                <a:spcPts val="2700"/>
              </a:lnSpc>
            </a:pPr>
            <a:r>
              <a:rPr lang="en-US" spc="72" sz="1800">
                <a:solidFill>
                  <a:srgbClr val="3D3D3D"/>
                </a:solidFill>
                <a:latin typeface="Open Sauce Light"/>
              </a:rPr>
              <a:t>Likely</a:t>
            </a:r>
          </a:p>
        </p:txBody>
      </p:sp>
      <p:sp>
        <p:nvSpPr>
          <p:cNvPr name="TextBox 21" id="21"/>
          <p:cNvSpPr txBox="true"/>
          <p:nvPr/>
        </p:nvSpPr>
        <p:spPr>
          <a:xfrm rot="0">
            <a:off x="1698123" y="7231453"/>
            <a:ext cx="3257953" cy="796414"/>
          </a:xfrm>
          <a:prstGeom prst="rect">
            <a:avLst/>
          </a:prstGeom>
        </p:spPr>
        <p:txBody>
          <a:bodyPr anchor="t" rtlCol="false" tIns="0" lIns="0" bIns="0" rIns="0">
            <a:spAutoFit/>
          </a:bodyPr>
          <a:lstStyle/>
          <a:p>
            <a:pPr algn="ctr">
              <a:lnSpc>
                <a:spcPts val="3250"/>
              </a:lnSpc>
            </a:pPr>
            <a:r>
              <a:rPr lang="en-US" spc="100" sz="2499">
                <a:solidFill>
                  <a:srgbClr val="000000"/>
                </a:solidFill>
                <a:latin typeface="Open Sauce Light"/>
              </a:rPr>
              <a:t>Hurricane intensity will increase</a:t>
            </a:r>
          </a:p>
        </p:txBody>
      </p:sp>
      <p:sp>
        <p:nvSpPr>
          <p:cNvPr name="TextBox 22" id="22"/>
          <p:cNvSpPr txBox="true"/>
          <p:nvPr/>
        </p:nvSpPr>
        <p:spPr>
          <a:xfrm rot="0">
            <a:off x="2231310" y="8046917"/>
            <a:ext cx="2191581" cy="331470"/>
          </a:xfrm>
          <a:prstGeom prst="rect">
            <a:avLst/>
          </a:prstGeom>
        </p:spPr>
        <p:txBody>
          <a:bodyPr anchor="t" rtlCol="false" tIns="0" lIns="0" bIns="0" rIns="0">
            <a:spAutoFit/>
          </a:bodyPr>
          <a:lstStyle/>
          <a:p>
            <a:pPr algn="ctr">
              <a:lnSpc>
                <a:spcPts val="2700"/>
              </a:lnSpc>
            </a:pPr>
            <a:r>
              <a:rPr lang="en-US" spc="72" sz="1800">
                <a:solidFill>
                  <a:srgbClr val="3D3D3D"/>
                </a:solidFill>
                <a:latin typeface="Open Sauce Light"/>
              </a:rPr>
              <a:t>Likely</a:t>
            </a:r>
          </a:p>
        </p:txBody>
      </p:sp>
      <p:sp>
        <p:nvSpPr>
          <p:cNvPr name="TextBox 23" id="23"/>
          <p:cNvSpPr txBox="true"/>
          <p:nvPr/>
        </p:nvSpPr>
        <p:spPr>
          <a:xfrm rot="0">
            <a:off x="6004514" y="7288217"/>
            <a:ext cx="3652359" cy="796414"/>
          </a:xfrm>
          <a:prstGeom prst="rect">
            <a:avLst/>
          </a:prstGeom>
        </p:spPr>
        <p:txBody>
          <a:bodyPr anchor="t" rtlCol="false" tIns="0" lIns="0" bIns="0" rIns="0">
            <a:spAutoFit/>
          </a:bodyPr>
          <a:lstStyle/>
          <a:p>
            <a:pPr algn="ctr">
              <a:lnSpc>
                <a:spcPts val="3250"/>
              </a:lnSpc>
            </a:pPr>
            <a:r>
              <a:rPr lang="en-US" spc="100" sz="2499">
                <a:solidFill>
                  <a:srgbClr val="000000"/>
                </a:solidFill>
                <a:latin typeface="Open Sauce Light"/>
              </a:rPr>
              <a:t>Severe droughts will become more intense</a:t>
            </a:r>
          </a:p>
        </p:txBody>
      </p:sp>
      <p:sp>
        <p:nvSpPr>
          <p:cNvPr name="TextBox 24" id="24"/>
          <p:cNvSpPr txBox="true"/>
          <p:nvPr/>
        </p:nvSpPr>
        <p:spPr>
          <a:xfrm rot="0">
            <a:off x="6734904" y="8046917"/>
            <a:ext cx="2191581" cy="331470"/>
          </a:xfrm>
          <a:prstGeom prst="rect">
            <a:avLst/>
          </a:prstGeom>
        </p:spPr>
        <p:txBody>
          <a:bodyPr anchor="t" rtlCol="false" tIns="0" lIns="0" bIns="0" rIns="0">
            <a:spAutoFit/>
          </a:bodyPr>
          <a:lstStyle/>
          <a:p>
            <a:pPr algn="ctr">
              <a:lnSpc>
                <a:spcPts val="2700"/>
              </a:lnSpc>
            </a:pPr>
            <a:r>
              <a:rPr lang="en-US" spc="72" sz="1800">
                <a:solidFill>
                  <a:srgbClr val="3D3D3D"/>
                </a:solidFill>
                <a:latin typeface="Open Sauce Light"/>
              </a:rPr>
              <a:t>Likely</a:t>
            </a:r>
          </a:p>
        </p:txBody>
      </p:sp>
      <p:sp>
        <p:nvSpPr>
          <p:cNvPr name="TextBox 25" id="25"/>
          <p:cNvSpPr txBox="true"/>
          <p:nvPr/>
        </p:nvSpPr>
        <p:spPr>
          <a:xfrm rot="0">
            <a:off x="12128948" y="8046917"/>
            <a:ext cx="2191581" cy="331470"/>
          </a:xfrm>
          <a:prstGeom prst="rect">
            <a:avLst/>
          </a:prstGeom>
        </p:spPr>
        <p:txBody>
          <a:bodyPr anchor="t" rtlCol="false" tIns="0" lIns="0" bIns="0" rIns="0">
            <a:spAutoFit/>
          </a:bodyPr>
          <a:lstStyle/>
          <a:p>
            <a:pPr algn="ctr">
              <a:lnSpc>
                <a:spcPts val="2700"/>
              </a:lnSpc>
            </a:pPr>
            <a:r>
              <a:rPr lang="en-US" spc="72" sz="1800">
                <a:solidFill>
                  <a:srgbClr val="3D3D3D"/>
                </a:solidFill>
                <a:latin typeface="Open Sauce Light"/>
              </a:rPr>
              <a:t>Likely</a:t>
            </a:r>
          </a:p>
        </p:txBody>
      </p:sp>
      <p:sp>
        <p:nvSpPr>
          <p:cNvPr name="TextBox 26" id="26"/>
          <p:cNvSpPr txBox="true"/>
          <p:nvPr/>
        </p:nvSpPr>
        <p:spPr>
          <a:xfrm rot="0">
            <a:off x="10540821" y="7185469"/>
            <a:ext cx="5367835" cy="796414"/>
          </a:xfrm>
          <a:prstGeom prst="rect">
            <a:avLst/>
          </a:prstGeom>
        </p:spPr>
        <p:txBody>
          <a:bodyPr anchor="t" rtlCol="false" tIns="0" lIns="0" bIns="0" rIns="0">
            <a:spAutoFit/>
          </a:bodyPr>
          <a:lstStyle/>
          <a:p>
            <a:pPr algn="ctr">
              <a:lnSpc>
                <a:spcPts val="3250"/>
              </a:lnSpc>
            </a:pPr>
            <a:r>
              <a:rPr lang="en-US" spc="100" sz="2499">
                <a:solidFill>
                  <a:srgbClr val="000000"/>
                </a:solidFill>
                <a:latin typeface="Open Sauce Light"/>
              </a:rPr>
              <a:t>Increase in precipitation will lead to increase in inland flooding</a:t>
            </a:r>
          </a:p>
        </p:txBody>
      </p:sp>
      <p:sp>
        <p:nvSpPr>
          <p:cNvPr name="TextBox 27" id="27"/>
          <p:cNvSpPr txBox="true"/>
          <p:nvPr/>
        </p:nvSpPr>
        <p:spPr>
          <a:xfrm rot="0">
            <a:off x="4060973" y="8719305"/>
            <a:ext cx="2781693" cy="457200"/>
          </a:xfrm>
          <a:prstGeom prst="rect">
            <a:avLst/>
          </a:prstGeom>
        </p:spPr>
        <p:txBody>
          <a:bodyPr anchor="t" rtlCol="false" tIns="0" lIns="0" bIns="0" rIns="0">
            <a:spAutoFit/>
          </a:bodyPr>
          <a:lstStyle/>
          <a:p>
            <a:pPr>
              <a:lnSpc>
                <a:spcPts val="1817"/>
              </a:lnSpc>
            </a:pPr>
            <a:r>
              <a:rPr lang="en-US" sz="1514">
                <a:solidFill>
                  <a:srgbClr val="000000"/>
                </a:solidFill>
                <a:latin typeface="Open Sans Light Bold Italics"/>
              </a:rPr>
              <a:t>Virtually Certain</a:t>
            </a:r>
            <a:r>
              <a:rPr lang="en-US" sz="1514">
                <a:solidFill>
                  <a:srgbClr val="000000"/>
                </a:solidFill>
                <a:latin typeface="Open Sans Light"/>
              </a:rPr>
              <a:t> = 99-100%</a:t>
            </a:r>
          </a:p>
          <a:p>
            <a:pPr>
              <a:lnSpc>
                <a:spcPts val="1817"/>
              </a:lnSpc>
            </a:pPr>
            <a:r>
              <a:rPr lang="en-US" sz="1514">
                <a:solidFill>
                  <a:srgbClr val="000000"/>
                </a:solidFill>
                <a:latin typeface="Open Sans Light Bold Italics"/>
              </a:rPr>
              <a:t>Very Likely</a:t>
            </a:r>
            <a:r>
              <a:rPr lang="en-US" sz="1514">
                <a:solidFill>
                  <a:srgbClr val="000000"/>
                </a:solidFill>
                <a:latin typeface="Open Sans Light"/>
              </a:rPr>
              <a:t> = 90-100%</a:t>
            </a:r>
          </a:p>
        </p:txBody>
      </p:sp>
      <p:sp>
        <p:nvSpPr>
          <p:cNvPr name="TextBox 28" id="28"/>
          <p:cNvSpPr txBox="true"/>
          <p:nvPr/>
        </p:nvSpPr>
        <p:spPr>
          <a:xfrm rot="0">
            <a:off x="6842665" y="8719305"/>
            <a:ext cx="3228375" cy="457200"/>
          </a:xfrm>
          <a:prstGeom prst="rect">
            <a:avLst/>
          </a:prstGeom>
        </p:spPr>
        <p:txBody>
          <a:bodyPr anchor="t" rtlCol="false" tIns="0" lIns="0" bIns="0" rIns="0">
            <a:spAutoFit/>
          </a:bodyPr>
          <a:lstStyle/>
          <a:p>
            <a:pPr>
              <a:lnSpc>
                <a:spcPts val="1817"/>
              </a:lnSpc>
            </a:pPr>
            <a:r>
              <a:rPr lang="en-US" sz="1514">
                <a:solidFill>
                  <a:srgbClr val="000000"/>
                </a:solidFill>
                <a:latin typeface="Open Sans Light Bold Italics"/>
              </a:rPr>
              <a:t>Likely = 66-100%</a:t>
            </a:r>
          </a:p>
          <a:p>
            <a:pPr>
              <a:lnSpc>
                <a:spcPts val="1817"/>
              </a:lnSpc>
            </a:pPr>
            <a:r>
              <a:rPr lang="en-US" sz="1514">
                <a:solidFill>
                  <a:srgbClr val="000000"/>
                </a:solidFill>
                <a:latin typeface="Open Sans Light Bold Italics"/>
              </a:rPr>
              <a:t>About as Likely as Not</a:t>
            </a:r>
            <a:r>
              <a:rPr lang="en-US" sz="1514">
                <a:solidFill>
                  <a:srgbClr val="000000"/>
                </a:solidFill>
                <a:latin typeface="Open Sans Light"/>
              </a:rPr>
              <a:t> = 33-66%</a:t>
            </a:r>
          </a:p>
        </p:txBody>
      </p:sp>
      <p:sp>
        <p:nvSpPr>
          <p:cNvPr name="TextBox 29" id="29"/>
          <p:cNvSpPr txBox="true"/>
          <p:nvPr/>
        </p:nvSpPr>
        <p:spPr>
          <a:xfrm rot="0">
            <a:off x="2276184" y="8686800"/>
            <a:ext cx="1784788" cy="523875"/>
          </a:xfrm>
          <a:prstGeom prst="rect">
            <a:avLst/>
          </a:prstGeom>
        </p:spPr>
        <p:txBody>
          <a:bodyPr anchor="t" rtlCol="false" tIns="0" lIns="0" bIns="0" rIns="0">
            <a:spAutoFit/>
          </a:bodyPr>
          <a:lstStyle/>
          <a:p>
            <a:pPr>
              <a:lnSpc>
                <a:spcPts val="2148"/>
              </a:lnSpc>
            </a:pPr>
            <a:r>
              <a:rPr lang="en-US" sz="1790">
                <a:solidFill>
                  <a:srgbClr val="000000"/>
                </a:solidFill>
                <a:latin typeface="Open Sans Light"/>
              </a:rPr>
              <a:t>Probability of Outcome Key</a:t>
            </a:r>
          </a:p>
        </p:txBody>
      </p:sp>
      <p:sp>
        <p:nvSpPr>
          <p:cNvPr name="TextBox 30" id="30"/>
          <p:cNvSpPr txBox="true"/>
          <p:nvPr/>
        </p:nvSpPr>
        <p:spPr>
          <a:xfrm rot="0">
            <a:off x="10071040" y="8719305"/>
            <a:ext cx="2421041" cy="457200"/>
          </a:xfrm>
          <a:prstGeom prst="rect">
            <a:avLst/>
          </a:prstGeom>
        </p:spPr>
        <p:txBody>
          <a:bodyPr anchor="t" rtlCol="false" tIns="0" lIns="0" bIns="0" rIns="0">
            <a:spAutoFit/>
          </a:bodyPr>
          <a:lstStyle/>
          <a:p>
            <a:pPr>
              <a:lnSpc>
                <a:spcPts val="1817"/>
              </a:lnSpc>
            </a:pPr>
            <a:r>
              <a:rPr lang="en-US" sz="1514">
                <a:solidFill>
                  <a:srgbClr val="000000"/>
                </a:solidFill>
                <a:latin typeface="Open Sans Light Bold Italics"/>
              </a:rPr>
              <a:t>Unlikely = 0-33%</a:t>
            </a:r>
          </a:p>
          <a:p>
            <a:pPr>
              <a:lnSpc>
                <a:spcPts val="1817"/>
              </a:lnSpc>
            </a:pPr>
            <a:r>
              <a:rPr lang="en-US" sz="1514">
                <a:solidFill>
                  <a:srgbClr val="000000"/>
                </a:solidFill>
                <a:latin typeface="Open Sans Light Bold Italics"/>
              </a:rPr>
              <a:t>Very Unlikely </a:t>
            </a:r>
            <a:r>
              <a:rPr lang="en-US" sz="1514">
                <a:solidFill>
                  <a:srgbClr val="000000"/>
                </a:solidFill>
                <a:latin typeface="Open Sans Light"/>
              </a:rPr>
              <a:t>= 0-10%</a:t>
            </a:r>
          </a:p>
        </p:txBody>
      </p:sp>
      <p:sp>
        <p:nvSpPr>
          <p:cNvPr name="TextBox 31" id="31"/>
          <p:cNvSpPr txBox="true"/>
          <p:nvPr/>
        </p:nvSpPr>
        <p:spPr>
          <a:xfrm rot="0">
            <a:off x="12394296" y="8789035"/>
            <a:ext cx="2847637" cy="228600"/>
          </a:xfrm>
          <a:prstGeom prst="rect">
            <a:avLst/>
          </a:prstGeom>
        </p:spPr>
        <p:txBody>
          <a:bodyPr anchor="t" rtlCol="false" tIns="0" lIns="0" bIns="0" rIns="0">
            <a:spAutoFit/>
          </a:bodyPr>
          <a:lstStyle/>
          <a:p>
            <a:pPr>
              <a:lnSpc>
                <a:spcPts val="1817"/>
              </a:lnSpc>
            </a:pPr>
            <a:r>
              <a:rPr lang="en-US" sz="1514">
                <a:solidFill>
                  <a:srgbClr val="000000"/>
                </a:solidFill>
                <a:latin typeface="Open Sans Light Bold Italics"/>
              </a:rPr>
              <a:t>Exceptionally Unlikely</a:t>
            </a:r>
            <a:r>
              <a:rPr lang="en-US" sz="1514">
                <a:solidFill>
                  <a:srgbClr val="000000"/>
                </a:solidFill>
                <a:latin typeface="Open Sans Light"/>
              </a:rPr>
              <a:t> = 0-1%</a:t>
            </a:r>
          </a:p>
        </p:txBody>
      </p:sp>
      <p:sp>
        <p:nvSpPr>
          <p:cNvPr name="AutoShape 32" id="32"/>
          <p:cNvSpPr/>
          <p:nvPr/>
        </p:nvSpPr>
        <p:spPr>
          <a:xfrm rot="0">
            <a:off x="2143991" y="8601075"/>
            <a:ext cx="13944460" cy="0"/>
          </a:xfrm>
          <a:prstGeom prst="line">
            <a:avLst/>
          </a:prstGeom>
          <a:ln cap="rnd" w="9525">
            <a:solidFill>
              <a:srgbClr val="3D3D3D"/>
            </a:solidFill>
            <a:prstDash val="solid"/>
            <a:headEnd type="none" len="sm" w="sm"/>
            <a:tailEnd type="none" len="sm" w="sm"/>
          </a:ln>
        </p:spPr>
      </p:sp>
      <p:sp>
        <p:nvSpPr>
          <p:cNvPr name="TextBox 33" id="33"/>
          <p:cNvSpPr txBox="true"/>
          <p:nvPr/>
        </p:nvSpPr>
        <p:spPr>
          <a:xfrm rot="0">
            <a:off x="1790763" y="9562501"/>
            <a:ext cx="14706475" cy="331470"/>
          </a:xfrm>
          <a:prstGeom prst="rect">
            <a:avLst/>
          </a:prstGeom>
        </p:spPr>
        <p:txBody>
          <a:bodyPr anchor="t" rtlCol="false" tIns="0" lIns="0" bIns="0" rIns="0">
            <a:spAutoFit/>
          </a:bodyPr>
          <a:lstStyle/>
          <a:p>
            <a:pPr algn="ctr">
              <a:lnSpc>
                <a:spcPts val="2700"/>
              </a:lnSpc>
            </a:pPr>
            <a:r>
              <a:rPr lang="en-US" spc="72" u="sng" sz="1800">
                <a:solidFill>
                  <a:srgbClr val="000000"/>
                </a:solidFill>
                <a:latin typeface="Open Sauce Light"/>
              </a:rPr>
              <a:t>NC Climate Science Report Plain Language Summary</a:t>
            </a:r>
            <a:r>
              <a:rPr lang="en-US" spc="72" sz="1800">
                <a:solidFill>
                  <a:srgbClr val="000000"/>
                </a:solidFill>
                <a:latin typeface="Open Sauce Light"/>
              </a:rPr>
              <a:t>.    </a:t>
            </a:r>
            <a:r>
              <a:rPr lang="en-US" spc="72" u="sng" sz="1800">
                <a:solidFill>
                  <a:srgbClr val="000000"/>
                </a:solidFill>
                <a:latin typeface="Open Sauce Light"/>
              </a:rPr>
              <a:t>NC Climate Risk Assessment and Resilience Plan</a:t>
            </a:r>
          </a:p>
        </p:txBody>
      </p:sp>
      <p:sp>
        <p:nvSpPr>
          <p:cNvPr name="AutoShape 34" id="34"/>
          <p:cNvSpPr/>
          <p:nvPr/>
        </p:nvSpPr>
        <p:spPr>
          <a:xfrm rot="0">
            <a:off x="2199550" y="9248775"/>
            <a:ext cx="13944460" cy="0"/>
          </a:xfrm>
          <a:prstGeom prst="line">
            <a:avLst/>
          </a:prstGeom>
          <a:ln cap="rnd" w="9525">
            <a:solidFill>
              <a:srgbClr val="3D3D3D"/>
            </a:solidFill>
            <a:prstDash val="solid"/>
            <a:headEnd type="none" len="sm" w="sm"/>
            <a:tailEnd type="none" len="sm" w="sm"/>
          </a:ln>
        </p:spPr>
      </p:sp>
      <p:sp>
        <p:nvSpPr>
          <p:cNvPr name="AutoShape 35" id="35"/>
          <p:cNvSpPr/>
          <p:nvPr/>
        </p:nvSpPr>
        <p:spPr>
          <a:xfrm rot="0">
            <a:off x="1831160" y="2784476"/>
            <a:ext cx="13944460" cy="0"/>
          </a:xfrm>
          <a:prstGeom prst="line">
            <a:avLst/>
          </a:prstGeom>
          <a:ln cap="rnd" w="9525">
            <a:solidFill>
              <a:srgbClr val="3D3D3D"/>
            </a:solidFill>
            <a:prstDash val="solid"/>
            <a:headEnd type="none" len="sm" w="sm"/>
            <a:tailEnd type="none" len="sm" w="sm"/>
          </a:ln>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396827" y="2730009"/>
            <a:ext cx="4144234" cy="3960338"/>
            <a:chOff x="0" y="0"/>
            <a:chExt cx="5525645" cy="5280451"/>
          </a:xfrm>
        </p:grpSpPr>
        <p:grpSp>
          <p:nvGrpSpPr>
            <p:cNvPr name="Group 3" id="3"/>
            <p:cNvGrpSpPr/>
            <p:nvPr/>
          </p:nvGrpSpPr>
          <p:grpSpPr>
            <a:xfrm rot="0">
              <a:off x="0" y="0"/>
              <a:ext cx="5525645" cy="5280451"/>
              <a:chOff x="0" y="0"/>
              <a:chExt cx="27632168" cy="26406020"/>
            </a:xfrm>
          </p:grpSpPr>
          <p:sp>
            <p:nvSpPr>
              <p:cNvPr name="Freeform 4" id="4"/>
              <p:cNvSpPr/>
              <p:nvPr/>
            </p:nvSpPr>
            <p:spPr>
              <a:xfrm>
                <a:off x="0" y="0"/>
                <a:ext cx="27632168" cy="26406019"/>
              </a:xfrm>
              <a:custGeom>
                <a:avLst/>
                <a:gdLst/>
                <a:ahLst/>
                <a:cxnLst/>
                <a:rect r="r" b="b" t="t" l="l"/>
                <a:pathLst>
                  <a:path h="26406019" w="27632168">
                    <a:moveTo>
                      <a:pt x="27406107" y="0"/>
                    </a:moveTo>
                    <a:lnTo>
                      <a:pt x="0" y="0"/>
                    </a:lnTo>
                    <a:lnTo>
                      <a:pt x="0" y="26406019"/>
                    </a:lnTo>
                    <a:lnTo>
                      <a:pt x="27632168" y="26406019"/>
                    </a:lnTo>
                    <a:lnTo>
                      <a:pt x="27632168" y="0"/>
                    </a:lnTo>
                    <a:lnTo>
                      <a:pt x="27406107" y="0"/>
                    </a:lnTo>
                    <a:close/>
                    <a:moveTo>
                      <a:pt x="27406107" y="26179962"/>
                    </a:moveTo>
                    <a:lnTo>
                      <a:pt x="228600" y="26179962"/>
                    </a:lnTo>
                    <a:lnTo>
                      <a:pt x="228600" y="228600"/>
                    </a:lnTo>
                    <a:lnTo>
                      <a:pt x="27406107" y="228600"/>
                    </a:lnTo>
                    <a:lnTo>
                      <a:pt x="27406107" y="26179962"/>
                    </a:lnTo>
                    <a:close/>
                  </a:path>
                </a:pathLst>
              </a:custGeom>
              <a:solidFill>
                <a:srgbClr val="000000"/>
              </a:solidFill>
            </p:spPr>
          </p:sp>
        </p:grpSp>
        <p:sp>
          <p:nvSpPr>
            <p:cNvPr name="AutoShape 5" id="5"/>
            <p:cNvSpPr/>
            <p:nvPr/>
          </p:nvSpPr>
          <p:spPr>
            <a:xfrm rot="-5400000">
              <a:off x="1457079" y="1466008"/>
              <a:ext cx="12700" cy="1770611"/>
            </a:xfrm>
            <a:prstGeom prst="rect">
              <a:avLst/>
            </a:prstGeom>
            <a:solidFill>
              <a:srgbClr val="000000"/>
            </a:solidFill>
          </p:spPr>
        </p:sp>
        <p:sp>
          <p:nvSpPr>
            <p:cNvPr name="TextBox 6" id="6"/>
            <p:cNvSpPr txBox="true"/>
            <p:nvPr/>
          </p:nvSpPr>
          <p:spPr>
            <a:xfrm rot="0">
              <a:off x="578123" y="641541"/>
              <a:ext cx="4407007" cy="1071771"/>
            </a:xfrm>
            <a:prstGeom prst="rect">
              <a:avLst/>
            </a:prstGeom>
          </p:spPr>
          <p:txBody>
            <a:bodyPr anchor="t" rtlCol="false" tIns="0" lIns="0" bIns="0" rIns="0">
              <a:spAutoFit/>
            </a:bodyPr>
            <a:lstStyle/>
            <a:p>
              <a:pPr>
                <a:lnSpc>
                  <a:spcPts val="2250"/>
                </a:lnSpc>
              </a:pPr>
              <a:r>
                <a:rPr lang="en-US" spc="59" sz="1500">
                  <a:solidFill>
                    <a:srgbClr val="000000"/>
                  </a:solidFill>
                  <a:latin typeface="Open Sauce Light"/>
                </a:rPr>
                <a:t>Name, where you're from, area of expertise or interest, and what brought you here today.</a:t>
              </a:r>
            </a:p>
          </p:txBody>
        </p:sp>
        <p:sp>
          <p:nvSpPr>
            <p:cNvPr name="TextBox 7" id="7"/>
            <p:cNvSpPr txBox="true"/>
            <p:nvPr/>
          </p:nvSpPr>
          <p:spPr>
            <a:xfrm rot="0">
              <a:off x="578123" y="4175446"/>
              <a:ext cx="4407007" cy="358527"/>
            </a:xfrm>
            <a:prstGeom prst="rect">
              <a:avLst/>
            </a:prstGeom>
          </p:spPr>
          <p:txBody>
            <a:bodyPr anchor="t" rtlCol="false" tIns="0" lIns="0" bIns="0" rIns="0">
              <a:spAutoFit/>
            </a:bodyPr>
            <a:lstStyle/>
            <a:p>
              <a:pPr>
                <a:lnSpc>
                  <a:spcPts val="2340"/>
                </a:lnSpc>
              </a:pPr>
              <a:r>
                <a:rPr lang="en-US" spc="71" sz="1800">
                  <a:solidFill>
                    <a:srgbClr val="000000"/>
                  </a:solidFill>
                  <a:latin typeface="Open Sauce Light Bold"/>
                </a:rPr>
                <a:t>Introductions</a:t>
              </a:r>
            </a:p>
          </p:txBody>
        </p:sp>
        <p:sp>
          <p:nvSpPr>
            <p:cNvPr name="TextBox 8" id="8"/>
            <p:cNvSpPr txBox="true"/>
            <p:nvPr/>
          </p:nvSpPr>
          <p:spPr>
            <a:xfrm rot="0">
              <a:off x="578123" y="2949434"/>
              <a:ext cx="4407007" cy="669495"/>
            </a:xfrm>
            <a:prstGeom prst="rect">
              <a:avLst/>
            </a:prstGeom>
          </p:spPr>
          <p:txBody>
            <a:bodyPr anchor="t" rtlCol="false" tIns="0" lIns="0" bIns="0" rIns="0">
              <a:spAutoFit/>
            </a:bodyPr>
            <a:lstStyle/>
            <a:p>
              <a:pPr>
                <a:lnSpc>
                  <a:spcPts val="2079"/>
                </a:lnSpc>
              </a:pPr>
              <a:r>
                <a:rPr lang="en-US" spc="191" sz="1599">
                  <a:solidFill>
                    <a:srgbClr val="000000"/>
                  </a:solidFill>
                  <a:latin typeface="Open Sauce Light"/>
                </a:rPr>
                <a:t>GET TO KNOW YOUR GROUP</a:t>
              </a:r>
            </a:p>
          </p:txBody>
        </p:sp>
      </p:grpSp>
      <p:grpSp>
        <p:nvGrpSpPr>
          <p:cNvPr name="Group 9" id="9"/>
          <p:cNvGrpSpPr/>
          <p:nvPr/>
        </p:nvGrpSpPr>
        <p:grpSpPr>
          <a:xfrm rot="0">
            <a:off x="6632104" y="2730009"/>
            <a:ext cx="4144234" cy="4257625"/>
            <a:chOff x="0" y="0"/>
            <a:chExt cx="5525645" cy="5676833"/>
          </a:xfrm>
        </p:grpSpPr>
        <p:sp>
          <p:nvSpPr>
            <p:cNvPr name="AutoShape 10" id="10"/>
            <p:cNvSpPr/>
            <p:nvPr/>
          </p:nvSpPr>
          <p:spPr>
            <a:xfrm rot="-5400000">
              <a:off x="1463618" y="2205922"/>
              <a:ext cx="12700" cy="1770611"/>
            </a:xfrm>
            <a:prstGeom prst="rect">
              <a:avLst/>
            </a:prstGeom>
            <a:solidFill>
              <a:srgbClr val="000000"/>
            </a:solidFill>
          </p:spPr>
        </p:sp>
        <p:grpSp>
          <p:nvGrpSpPr>
            <p:cNvPr name="Group 11" id="11"/>
            <p:cNvGrpSpPr/>
            <p:nvPr/>
          </p:nvGrpSpPr>
          <p:grpSpPr>
            <a:xfrm rot="0">
              <a:off x="0" y="0"/>
              <a:ext cx="5525645" cy="5676833"/>
              <a:chOff x="0" y="0"/>
              <a:chExt cx="27632168" cy="28388216"/>
            </a:xfrm>
          </p:grpSpPr>
          <p:sp>
            <p:nvSpPr>
              <p:cNvPr name="Freeform 12" id="12"/>
              <p:cNvSpPr/>
              <p:nvPr/>
            </p:nvSpPr>
            <p:spPr>
              <a:xfrm>
                <a:off x="0" y="0"/>
                <a:ext cx="27632168" cy="28388218"/>
              </a:xfrm>
              <a:custGeom>
                <a:avLst/>
                <a:gdLst/>
                <a:ahLst/>
                <a:cxnLst/>
                <a:rect r="r" b="b" t="t" l="l"/>
                <a:pathLst>
                  <a:path h="28388218" w="27632168">
                    <a:moveTo>
                      <a:pt x="27406107" y="0"/>
                    </a:moveTo>
                    <a:lnTo>
                      <a:pt x="0" y="0"/>
                    </a:lnTo>
                    <a:lnTo>
                      <a:pt x="0" y="28388218"/>
                    </a:lnTo>
                    <a:lnTo>
                      <a:pt x="27632168" y="28388218"/>
                    </a:lnTo>
                    <a:lnTo>
                      <a:pt x="27632168" y="0"/>
                    </a:lnTo>
                    <a:lnTo>
                      <a:pt x="27406107" y="0"/>
                    </a:lnTo>
                    <a:close/>
                    <a:moveTo>
                      <a:pt x="27406107" y="28162157"/>
                    </a:moveTo>
                    <a:lnTo>
                      <a:pt x="228600" y="28162157"/>
                    </a:lnTo>
                    <a:lnTo>
                      <a:pt x="228600" y="228600"/>
                    </a:lnTo>
                    <a:lnTo>
                      <a:pt x="27406107" y="228600"/>
                    </a:lnTo>
                    <a:lnTo>
                      <a:pt x="27406107" y="28162157"/>
                    </a:lnTo>
                    <a:close/>
                  </a:path>
                </a:pathLst>
              </a:custGeom>
              <a:solidFill>
                <a:srgbClr val="000000"/>
              </a:solidFill>
            </p:spPr>
          </p:sp>
        </p:grpSp>
        <p:sp>
          <p:nvSpPr>
            <p:cNvPr name="TextBox 13" id="13"/>
            <p:cNvSpPr txBox="true"/>
            <p:nvPr/>
          </p:nvSpPr>
          <p:spPr>
            <a:xfrm rot="0">
              <a:off x="578123" y="632016"/>
              <a:ext cx="4407007" cy="1821210"/>
            </a:xfrm>
            <a:prstGeom prst="rect">
              <a:avLst/>
            </a:prstGeom>
          </p:spPr>
          <p:txBody>
            <a:bodyPr anchor="t" rtlCol="false" tIns="0" lIns="0" bIns="0" rIns="0">
              <a:spAutoFit/>
            </a:bodyPr>
            <a:lstStyle/>
            <a:p>
              <a:pPr>
                <a:lnSpc>
                  <a:spcPts val="2249"/>
                </a:lnSpc>
              </a:pPr>
              <a:r>
                <a:rPr lang="en-US" spc="59" sz="1499">
                  <a:solidFill>
                    <a:srgbClr val="000000"/>
                  </a:solidFill>
                  <a:latin typeface="Open Sauce Light"/>
                </a:rPr>
                <a:t>As a group, decide on a location (e.g., a garden, park, community center) and brainstorm the climate-related impacts it may face over the next few decades.</a:t>
              </a:r>
            </a:p>
          </p:txBody>
        </p:sp>
        <p:sp>
          <p:nvSpPr>
            <p:cNvPr name="TextBox 14" id="14"/>
            <p:cNvSpPr txBox="true"/>
            <p:nvPr/>
          </p:nvSpPr>
          <p:spPr>
            <a:xfrm rot="0">
              <a:off x="578123" y="4571828"/>
              <a:ext cx="4407007" cy="358527"/>
            </a:xfrm>
            <a:prstGeom prst="rect">
              <a:avLst/>
            </a:prstGeom>
          </p:spPr>
          <p:txBody>
            <a:bodyPr anchor="t" rtlCol="false" tIns="0" lIns="0" bIns="0" rIns="0">
              <a:spAutoFit/>
            </a:bodyPr>
            <a:lstStyle/>
            <a:p>
              <a:pPr>
                <a:lnSpc>
                  <a:spcPts val="2340"/>
                </a:lnSpc>
              </a:pPr>
              <a:r>
                <a:rPr lang="en-US" spc="71" sz="1800">
                  <a:solidFill>
                    <a:srgbClr val="000000"/>
                  </a:solidFill>
                  <a:latin typeface="Open Sauce Light Bold"/>
                </a:rPr>
                <a:t>Define the Problem</a:t>
              </a:r>
            </a:p>
          </p:txBody>
        </p:sp>
        <p:sp>
          <p:nvSpPr>
            <p:cNvPr name="TextBox 15" id="15"/>
            <p:cNvSpPr txBox="true"/>
            <p:nvPr/>
          </p:nvSpPr>
          <p:spPr>
            <a:xfrm rot="0">
              <a:off x="578123" y="3689348"/>
              <a:ext cx="4407007" cy="325963"/>
            </a:xfrm>
            <a:prstGeom prst="rect">
              <a:avLst/>
            </a:prstGeom>
          </p:spPr>
          <p:txBody>
            <a:bodyPr anchor="t" rtlCol="false" tIns="0" lIns="0" bIns="0" rIns="0">
              <a:spAutoFit/>
            </a:bodyPr>
            <a:lstStyle/>
            <a:p>
              <a:pPr>
                <a:lnSpc>
                  <a:spcPts val="2079"/>
                </a:lnSpc>
              </a:pPr>
              <a:r>
                <a:rPr lang="en-US" spc="191" sz="1599">
                  <a:solidFill>
                    <a:srgbClr val="000000"/>
                  </a:solidFill>
                  <a:latin typeface="Open Sauce Light"/>
                </a:rPr>
                <a:t>CATALOG IMPACTS</a:t>
              </a:r>
            </a:p>
          </p:txBody>
        </p:sp>
      </p:grpSp>
      <p:grpSp>
        <p:nvGrpSpPr>
          <p:cNvPr name="Group 16" id="16"/>
          <p:cNvGrpSpPr/>
          <p:nvPr/>
        </p:nvGrpSpPr>
        <p:grpSpPr>
          <a:xfrm rot="0">
            <a:off x="11867380" y="2730009"/>
            <a:ext cx="4144234" cy="4792741"/>
            <a:chOff x="0" y="0"/>
            <a:chExt cx="5525645" cy="6390321"/>
          </a:xfrm>
        </p:grpSpPr>
        <p:grpSp>
          <p:nvGrpSpPr>
            <p:cNvPr name="Group 17" id="17"/>
            <p:cNvGrpSpPr/>
            <p:nvPr/>
          </p:nvGrpSpPr>
          <p:grpSpPr>
            <a:xfrm rot="0">
              <a:off x="0" y="0"/>
              <a:ext cx="5525645" cy="6390321"/>
              <a:chOff x="0" y="0"/>
              <a:chExt cx="27632168" cy="31956166"/>
            </a:xfrm>
          </p:grpSpPr>
          <p:sp>
            <p:nvSpPr>
              <p:cNvPr name="Freeform 18" id="18"/>
              <p:cNvSpPr/>
              <p:nvPr/>
            </p:nvSpPr>
            <p:spPr>
              <a:xfrm>
                <a:off x="0" y="0"/>
                <a:ext cx="27632168" cy="31956167"/>
              </a:xfrm>
              <a:custGeom>
                <a:avLst/>
                <a:gdLst/>
                <a:ahLst/>
                <a:cxnLst/>
                <a:rect r="r" b="b" t="t" l="l"/>
                <a:pathLst>
                  <a:path h="31956167" w="27632168">
                    <a:moveTo>
                      <a:pt x="27406107" y="0"/>
                    </a:moveTo>
                    <a:lnTo>
                      <a:pt x="0" y="0"/>
                    </a:lnTo>
                    <a:lnTo>
                      <a:pt x="0" y="31956167"/>
                    </a:lnTo>
                    <a:lnTo>
                      <a:pt x="27632168" y="31956167"/>
                    </a:lnTo>
                    <a:lnTo>
                      <a:pt x="27632168" y="0"/>
                    </a:lnTo>
                    <a:lnTo>
                      <a:pt x="27406107" y="0"/>
                    </a:lnTo>
                    <a:close/>
                    <a:moveTo>
                      <a:pt x="27406107" y="31730107"/>
                    </a:moveTo>
                    <a:lnTo>
                      <a:pt x="228600" y="31730107"/>
                    </a:lnTo>
                    <a:lnTo>
                      <a:pt x="228600" y="228600"/>
                    </a:lnTo>
                    <a:lnTo>
                      <a:pt x="27406107" y="228600"/>
                    </a:lnTo>
                    <a:lnTo>
                      <a:pt x="27406107" y="31730107"/>
                    </a:lnTo>
                    <a:close/>
                  </a:path>
                </a:pathLst>
              </a:custGeom>
              <a:solidFill>
                <a:srgbClr val="000000"/>
              </a:solidFill>
            </p:spPr>
          </p:sp>
        </p:grpSp>
        <p:sp>
          <p:nvSpPr>
            <p:cNvPr name="AutoShape 19" id="19"/>
            <p:cNvSpPr/>
            <p:nvPr/>
          </p:nvSpPr>
          <p:spPr>
            <a:xfrm rot="-5400000">
              <a:off x="1457079" y="2575879"/>
              <a:ext cx="12700" cy="1770611"/>
            </a:xfrm>
            <a:prstGeom prst="rect">
              <a:avLst/>
            </a:prstGeom>
            <a:solidFill>
              <a:srgbClr val="000000"/>
            </a:solidFill>
          </p:spPr>
        </p:sp>
        <p:sp>
          <p:nvSpPr>
            <p:cNvPr name="TextBox 20" id="20"/>
            <p:cNvSpPr txBox="true"/>
            <p:nvPr/>
          </p:nvSpPr>
          <p:spPr>
            <a:xfrm rot="0">
              <a:off x="578123" y="641541"/>
              <a:ext cx="4407007" cy="2181642"/>
            </a:xfrm>
            <a:prstGeom prst="rect">
              <a:avLst/>
            </a:prstGeom>
          </p:spPr>
          <p:txBody>
            <a:bodyPr anchor="t" rtlCol="false" tIns="0" lIns="0" bIns="0" rIns="0">
              <a:spAutoFit/>
            </a:bodyPr>
            <a:lstStyle/>
            <a:p>
              <a:pPr>
                <a:lnSpc>
                  <a:spcPts val="2250"/>
                </a:lnSpc>
              </a:pPr>
              <a:r>
                <a:rPr lang="en-US" spc="59" sz="1500">
                  <a:solidFill>
                    <a:srgbClr val="000000"/>
                  </a:solidFill>
                  <a:latin typeface="Open Sauce Light"/>
                </a:rPr>
                <a:t>For each of the impacts your group identified, brainstorm how that impact could be reduced or eliminated through adaptation. What resources (e.g., time, money, people) will be needed?</a:t>
              </a:r>
            </a:p>
          </p:txBody>
        </p:sp>
        <p:sp>
          <p:nvSpPr>
            <p:cNvPr name="TextBox 21" id="21"/>
            <p:cNvSpPr txBox="true"/>
            <p:nvPr/>
          </p:nvSpPr>
          <p:spPr>
            <a:xfrm rot="0">
              <a:off x="578123" y="5285316"/>
              <a:ext cx="4407007" cy="358527"/>
            </a:xfrm>
            <a:prstGeom prst="rect">
              <a:avLst/>
            </a:prstGeom>
          </p:spPr>
          <p:txBody>
            <a:bodyPr anchor="t" rtlCol="false" tIns="0" lIns="0" bIns="0" rIns="0">
              <a:spAutoFit/>
            </a:bodyPr>
            <a:lstStyle/>
            <a:p>
              <a:pPr>
                <a:lnSpc>
                  <a:spcPts val="2340"/>
                </a:lnSpc>
              </a:pPr>
              <a:r>
                <a:rPr lang="en-US" spc="71" sz="1800">
                  <a:solidFill>
                    <a:srgbClr val="000000"/>
                  </a:solidFill>
                  <a:latin typeface="Open Sauce Light Bold"/>
                </a:rPr>
                <a:t>Brainstorm Solutions</a:t>
              </a:r>
            </a:p>
          </p:txBody>
        </p:sp>
        <p:sp>
          <p:nvSpPr>
            <p:cNvPr name="TextBox 22" id="22"/>
            <p:cNvSpPr txBox="true"/>
            <p:nvPr/>
          </p:nvSpPr>
          <p:spPr>
            <a:xfrm rot="0">
              <a:off x="578123" y="4059304"/>
              <a:ext cx="4407007" cy="669495"/>
            </a:xfrm>
            <a:prstGeom prst="rect">
              <a:avLst/>
            </a:prstGeom>
          </p:spPr>
          <p:txBody>
            <a:bodyPr anchor="t" rtlCol="false" tIns="0" lIns="0" bIns="0" rIns="0">
              <a:spAutoFit/>
            </a:bodyPr>
            <a:lstStyle/>
            <a:p>
              <a:pPr>
                <a:lnSpc>
                  <a:spcPts val="2079"/>
                </a:lnSpc>
              </a:pPr>
              <a:r>
                <a:rPr lang="en-US" spc="191" sz="1599">
                  <a:solidFill>
                    <a:srgbClr val="000000"/>
                  </a:solidFill>
                  <a:latin typeface="Open Sauce Light"/>
                </a:rPr>
                <a:t>THINK ABOUT CLIMATE RESILIENT ADAPTATIONS</a:t>
              </a:r>
            </a:p>
          </p:txBody>
        </p:sp>
      </p:gr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049623" y="7114841"/>
            <a:ext cx="5164961" cy="4286918"/>
          </a:xfrm>
          <a:prstGeom prst="rect">
            <a:avLst/>
          </a:prstGeom>
        </p:spPr>
      </p:pic>
      <p:sp>
        <p:nvSpPr>
          <p:cNvPr name="TextBox 24" id="24"/>
          <p:cNvSpPr txBox="true"/>
          <p:nvPr/>
        </p:nvSpPr>
        <p:spPr>
          <a:xfrm rot="0">
            <a:off x="1587299" y="1104900"/>
            <a:ext cx="14474070" cy="1295400"/>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Group Brainstorming Activity</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4140674" y="2099782"/>
            <a:ext cx="10006652" cy="1295400"/>
          </a:xfrm>
          <a:prstGeom prst="rect">
            <a:avLst/>
          </a:prstGeom>
        </p:spPr>
        <p:txBody>
          <a:bodyPr anchor="t" rtlCol="false" tIns="0" lIns="0" bIns="0" rIns="0">
            <a:spAutoFit/>
          </a:bodyPr>
          <a:lstStyle/>
          <a:p>
            <a:pPr algn="ctr">
              <a:lnSpc>
                <a:spcPts val="9900"/>
              </a:lnSpc>
            </a:pPr>
            <a:r>
              <a:rPr lang="en-US" sz="9000">
                <a:solidFill>
                  <a:srgbClr val="000000"/>
                </a:solidFill>
                <a:latin typeface="Glacial Indifference"/>
              </a:rPr>
              <a:t>Resilience Toolkits*</a:t>
            </a:r>
          </a:p>
        </p:txBody>
      </p:sp>
      <p:sp>
        <p:nvSpPr>
          <p:cNvPr name="TextBox 3" id="3"/>
          <p:cNvSpPr txBox="true"/>
          <p:nvPr/>
        </p:nvSpPr>
        <p:spPr>
          <a:xfrm rot="0">
            <a:off x="2090585" y="5662094"/>
            <a:ext cx="4100178" cy="1351288"/>
          </a:xfrm>
          <a:prstGeom prst="rect">
            <a:avLst/>
          </a:prstGeom>
        </p:spPr>
        <p:txBody>
          <a:bodyPr anchor="t" rtlCol="false" tIns="0" lIns="0" bIns="0" rIns="0">
            <a:spAutoFit/>
          </a:bodyPr>
          <a:lstStyle/>
          <a:p>
            <a:pPr algn="ctr">
              <a:lnSpc>
                <a:spcPts val="2700"/>
              </a:lnSpc>
            </a:pPr>
            <a:r>
              <a:rPr lang="en-US" spc="72" sz="1800">
                <a:solidFill>
                  <a:srgbClr val="000000"/>
                </a:solidFill>
                <a:latin typeface="Open Sauce Light"/>
              </a:rPr>
              <a:t>L</a:t>
            </a:r>
            <a:r>
              <a:rPr lang="en-US" spc="72" sz="1800">
                <a:solidFill>
                  <a:srgbClr val="000000"/>
                </a:solidFill>
                <a:latin typeface="Open Sauce Light"/>
              </a:rPr>
              <a:t>earn about potential climate hazards, learn about building resilience, view resilience case studies, and explore climate data. </a:t>
            </a:r>
          </a:p>
        </p:txBody>
      </p:sp>
      <p:sp>
        <p:nvSpPr>
          <p:cNvPr name="TextBox 4" id="4"/>
          <p:cNvSpPr txBox="true"/>
          <p:nvPr/>
        </p:nvSpPr>
        <p:spPr>
          <a:xfrm rot="0">
            <a:off x="7087087" y="5662094"/>
            <a:ext cx="4100178" cy="1691967"/>
          </a:xfrm>
          <a:prstGeom prst="rect">
            <a:avLst/>
          </a:prstGeom>
        </p:spPr>
        <p:txBody>
          <a:bodyPr anchor="t" rtlCol="false" tIns="0" lIns="0" bIns="0" rIns="0">
            <a:spAutoFit/>
          </a:bodyPr>
          <a:lstStyle/>
          <a:p>
            <a:pPr algn="ctr">
              <a:lnSpc>
                <a:spcPts val="2700"/>
              </a:lnSpc>
            </a:pPr>
            <a:r>
              <a:rPr lang="en-US" spc="72" sz="1800">
                <a:solidFill>
                  <a:srgbClr val="000000"/>
                </a:solidFill>
                <a:latin typeface="Open Sauce Light"/>
              </a:rPr>
              <a:t>A</a:t>
            </a:r>
            <a:r>
              <a:rPr lang="en-US" spc="72" sz="1800">
                <a:solidFill>
                  <a:srgbClr val="000000"/>
                </a:solidFill>
                <a:latin typeface="Open Sauce Light"/>
              </a:rPr>
              <a:t>n online database and networking site that serves policymakers and others who are working to help communities adapt to climate change</a:t>
            </a:r>
          </a:p>
        </p:txBody>
      </p:sp>
      <p:sp>
        <p:nvSpPr>
          <p:cNvPr name="TextBox 5" id="5"/>
          <p:cNvSpPr txBox="true"/>
          <p:nvPr/>
        </p:nvSpPr>
        <p:spPr>
          <a:xfrm rot="0">
            <a:off x="12097237" y="5662094"/>
            <a:ext cx="4100178" cy="669929"/>
          </a:xfrm>
          <a:prstGeom prst="rect">
            <a:avLst/>
          </a:prstGeom>
        </p:spPr>
        <p:txBody>
          <a:bodyPr anchor="t" rtlCol="false" tIns="0" lIns="0" bIns="0" rIns="0">
            <a:spAutoFit/>
          </a:bodyPr>
          <a:lstStyle/>
          <a:p>
            <a:pPr algn="ctr">
              <a:lnSpc>
                <a:spcPts val="2700"/>
              </a:lnSpc>
            </a:pPr>
            <a:r>
              <a:rPr lang="en-US" spc="72" sz="1800">
                <a:solidFill>
                  <a:srgbClr val="000000"/>
                </a:solidFill>
                <a:latin typeface="Open Sauce Light"/>
              </a:rPr>
              <a:t>C</a:t>
            </a:r>
            <a:r>
              <a:rPr lang="en-US" spc="72" sz="1800">
                <a:solidFill>
                  <a:srgbClr val="000000"/>
                </a:solidFill>
                <a:latin typeface="Open Sauce Light"/>
              </a:rPr>
              <a:t>limate adaptation case studies and resources.</a:t>
            </a:r>
          </a:p>
        </p:txBody>
      </p:sp>
      <p:sp>
        <p:nvSpPr>
          <p:cNvPr name="TextBox 6" id="6"/>
          <p:cNvSpPr txBox="true"/>
          <p:nvPr/>
        </p:nvSpPr>
        <p:spPr>
          <a:xfrm rot="0">
            <a:off x="1781870" y="8416164"/>
            <a:ext cx="14724261" cy="329249"/>
          </a:xfrm>
          <a:prstGeom prst="rect">
            <a:avLst/>
          </a:prstGeom>
        </p:spPr>
        <p:txBody>
          <a:bodyPr anchor="t" rtlCol="false" tIns="0" lIns="0" bIns="0" rIns="0">
            <a:spAutoFit/>
          </a:bodyPr>
          <a:lstStyle/>
          <a:p>
            <a:pPr algn="ctr">
              <a:lnSpc>
                <a:spcPts val="2700"/>
              </a:lnSpc>
            </a:pPr>
            <a:r>
              <a:rPr lang="en-US" spc="72" sz="1800">
                <a:solidFill>
                  <a:srgbClr val="000000"/>
                </a:solidFill>
                <a:latin typeface="Open Sauce Light"/>
              </a:rPr>
              <a:t>*Most online toolkits and similar resources are aimed at local governments and city planners, rather than individuals</a:t>
            </a:r>
          </a:p>
        </p:txBody>
      </p:sp>
      <p:sp>
        <p:nvSpPr>
          <p:cNvPr name="TextBox 7" id="7"/>
          <p:cNvSpPr txBox="true"/>
          <p:nvPr/>
        </p:nvSpPr>
        <p:spPr>
          <a:xfrm rot="0">
            <a:off x="7043239" y="7603997"/>
            <a:ext cx="4606975" cy="306705"/>
          </a:xfrm>
          <a:prstGeom prst="rect">
            <a:avLst/>
          </a:prstGeom>
        </p:spPr>
        <p:txBody>
          <a:bodyPr anchor="t" rtlCol="false" tIns="0" lIns="0" bIns="0" rIns="0">
            <a:spAutoFit/>
          </a:bodyPr>
          <a:lstStyle/>
          <a:p>
            <a:pPr algn="ctr">
              <a:lnSpc>
                <a:spcPts val="2519"/>
              </a:lnSpc>
            </a:pPr>
            <a:r>
              <a:rPr lang="en-US" u="sng" sz="1799">
                <a:solidFill>
                  <a:srgbClr val="ED3D3D"/>
                </a:solidFill>
                <a:latin typeface="Open Sauce Light"/>
              </a:rPr>
              <a:t>https://www.adaptationclearinghouse.org/</a:t>
            </a:r>
          </a:p>
        </p:txBody>
      </p:sp>
      <p:sp>
        <p:nvSpPr>
          <p:cNvPr name="TextBox 8" id="8"/>
          <p:cNvSpPr txBox="true"/>
          <p:nvPr/>
        </p:nvSpPr>
        <p:spPr>
          <a:xfrm rot="0">
            <a:off x="2695106" y="7603997"/>
            <a:ext cx="2891135" cy="306705"/>
          </a:xfrm>
          <a:prstGeom prst="rect">
            <a:avLst/>
          </a:prstGeom>
        </p:spPr>
        <p:txBody>
          <a:bodyPr anchor="t" rtlCol="false" tIns="0" lIns="0" bIns="0" rIns="0">
            <a:spAutoFit/>
          </a:bodyPr>
          <a:lstStyle/>
          <a:p>
            <a:pPr algn="ctr">
              <a:lnSpc>
                <a:spcPts val="2519"/>
              </a:lnSpc>
            </a:pPr>
            <a:r>
              <a:rPr lang="en-US" u="sng" sz="1799">
                <a:solidFill>
                  <a:srgbClr val="ED3D3D"/>
                </a:solidFill>
                <a:latin typeface="Open Sauce Light"/>
              </a:rPr>
              <a:t>https://toolkit.climate.gov/</a:t>
            </a:r>
          </a:p>
        </p:txBody>
      </p:sp>
      <p:sp>
        <p:nvSpPr>
          <p:cNvPr name="TextBox 9" id="9"/>
          <p:cNvSpPr txBox="true"/>
          <p:nvPr/>
        </p:nvSpPr>
        <p:spPr>
          <a:xfrm rot="0">
            <a:off x="12853266" y="7603997"/>
            <a:ext cx="2588121" cy="306705"/>
          </a:xfrm>
          <a:prstGeom prst="rect">
            <a:avLst/>
          </a:prstGeom>
        </p:spPr>
        <p:txBody>
          <a:bodyPr anchor="t" rtlCol="false" tIns="0" lIns="0" bIns="0" rIns="0">
            <a:spAutoFit/>
          </a:bodyPr>
          <a:lstStyle/>
          <a:p>
            <a:pPr algn="ctr">
              <a:lnSpc>
                <a:spcPts val="2519"/>
              </a:lnSpc>
            </a:pPr>
            <a:r>
              <a:rPr lang="en-US" u="sng" sz="1799">
                <a:solidFill>
                  <a:srgbClr val="ED3D3D"/>
                </a:solidFill>
                <a:latin typeface="Open Sauce Light"/>
              </a:rPr>
              <a:t>https://www.cakex.org/</a:t>
            </a:r>
          </a:p>
        </p:txBody>
      </p:sp>
      <p:sp>
        <p:nvSpPr>
          <p:cNvPr name="AutoShape 10" id="10"/>
          <p:cNvSpPr/>
          <p:nvPr/>
        </p:nvSpPr>
        <p:spPr>
          <a:xfrm rot="0">
            <a:off x="2090585" y="4339490"/>
            <a:ext cx="4100178" cy="0"/>
          </a:xfrm>
          <a:prstGeom prst="line">
            <a:avLst/>
          </a:prstGeom>
          <a:ln cap="rnd" w="952500">
            <a:solidFill>
              <a:srgbClr val="000000"/>
            </a:solidFill>
            <a:prstDash val="solid"/>
            <a:headEnd type="none" len="sm" w="sm"/>
            <a:tailEnd type="none" len="sm" w="sm"/>
          </a:ln>
        </p:spPr>
      </p:sp>
      <p:sp>
        <p:nvSpPr>
          <p:cNvPr name="TextBox 11" id="11"/>
          <p:cNvSpPr txBox="true"/>
          <p:nvPr/>
        </p:nvSpPr>
        <p:spPr>
          <a:xfrm rot="0">
            <a:off x="2415145" y="4419104"/>
            <a:ext cx="3451057" cy="764698"/>
          </a:xfrm>
          <a:prstGeom prst="rect">
            <a:avLst/>
          </a:prstGeom>
        </p:spPr>
        <p:txBody>
          <a:bodyPr anchor="t" rtlCol="false" tIns="0" lIns="0" bIns="0" rIns="0">
            <a:spAutoFit/>
          </a:bodyPr>
          <a:lstStyle/>
          <a:p>
            <a:pPr algn="ctr">
              <a:lnSpc>
                <a:spcPts val="3112"/>
              </a:lnSpc>
            </a:pPr>
            <a:r>
              <a:rPr lang="en-US" spc="95" sz="2394">
                <a:solidFill>
                  <a:srgbClr val="FFFFFF"/>
                </a:solidFill>
                <a:latin typeface="Open Sauce Light"/>
              </a:rPr>
              <a:t>US Climate Resilience Toolkit</a:t>
            </a:r>
          </a:p>
        </p:txBody>
      </p:sp>
      <p:sp>
        <p:nvSpPr>
          <p:cNvPr name="AutoShape 12" id="12"/>
          <p:cNvSpPr/>
          <p:nvPr/>
        </p:nvSpPr>
        <p:spPr>
          <a:xfrm rot="0">
            <a:off x="7087087" y="4339490"/>
            <a:ext cx="4100178" cy="0"/>
          </a:xfrm>
          <a:prstGeom prst="line">
            <a:avLst/>
          </a:prstGeom>
          <a:ln cap="rnd" w="952500">
            <a:solidFill>
              <a:srgbClr val="000000"/>
            </a:solidFill>
            <a:prstDash val="solid"/>
            <a:headEnd type="none" len="sm" w="sm"/>
            <a:tailEnd type="none" len="sm" w="sm"/>
          </a:ln>
        </p:spPr>
      </p:sp>
      <p:sp>
        <p:nvSpPr>
          <p:cNvPr name="TextBox 13" id="13"/>
          <p:cNvSpPr txBox="true"/>
          <p:nvPr/>
        </p:nvSpPr>
        <p:spPr>
          <a:xfrm rot="0">
            <a:off x="7261460" y="4419104"/>
            <a:ext cx="3744136" cy="764698"/>
          </a:xfrm>
          <a:prstGeom prst="rect">
            <a:avLst/>
          </a:prstGeom>
        </p:spPr>
        <p:txBody>
          <a:bodyPr anchor="t" rtlCol="false" tIns="0" lIns="0" bIns="0" rIns="0">
            <a:spAutoFit/>
          </a:bodyPr>
          <a:lstStyle/>
          <a:p>
            <a:pPr algn="ctr">
              <a:lnSpc>
                <a:spcPts val="3112"/>
              </a:lnSpc>
            </a:pPr>
            <a:r>
              <a:rPr lang="en-US" spc="95" sz="2394">
                <a:solidFill>
                  <a:srgbClr val="FFFFFF"/>
                </a:solidFill>
                <a:latin typeface="Open Sauce Light"/>
              </a:rPr>
              <a:t>Georgetown Adaptation Clearninghouse</a:t>
            </a:r>
          </a:p>
        </p:txBody>
      </p:sp>
      <p:sp>
        <p:nvSpPr>
          <p:cNvPr name="AutoShape 14" id="14"/>
          <p:cNvSpPr/>
          <p:nvPr/>
        </p:nvSpPr>
        <p:spPr>
          <a:xfrm rot="0">
            <a:off x="12097237" y="4339490"/>
            <a:ext cx="4100178" cy="0"/>
          </a:xfrm>
          <a:prstGeom prst="line">
            <a:avLst/>
          </a:prstGeom>
          <a:ln cap="rnd" w="952500">
            <a:solidFill>
              <a:srgbClr val="000000"/>
            </a:solidFill>
            <a:prstDash val="solid"/>
            <a:headEnd type="none" len="sm" w="sm"/>
            <a:tailEnd type="none" len="sm" w="sm"/>
          </a:ln>
        </p:spPr>
      </p:sp>
      <p:sp>
        <p:nvSpPr>
          <p:cNvPr name="TextBox 15" id="15"/>
          <p:cNvSpPr txBox="true"/>
          <p:nvPr/>
        </p:nvSpPr>
        <p:spPr>
          <a:xfrm rot="0">
            <a:off x="12421798" y="4419104"/>
            <a:ext cx="3451057" cy="764698"/>
          </a:xfrm>
          <a:prstGeom prst="rect">
            <a:avLst/>
          </a:prstGeom>
        </p:spPr>
        <p:txBody>
          <a:bodyPr anchor="t" rtlCol="false" tIns="0" lIns="0" bIns="0" rIns="0">
            <a:spAutoFit/>
          </a:bodyPr>
          <a:lstStyle/>
          <a:p>
            <a:pPr algn="ctr">
              <a:lnSpc>
                <a:spcPts val="3112"/>
              </a:lnSpc>
            </a:pPr>
            <a:r>
              <a:rPr lang="en-US" spc="95" sz="2394">
                <a:solidFill>
                  <a:srgbClr val="FFFFFF"/>
                </a:solidFill>
                <a:latin typeface="Open Sauce Light"/>
              </a:rPr>
              <a:t>Climate Adaptation Knowledge Exchange</a:t>
            </a:r>
          </a:p>
        </p:txBody>
      </p:sp>
      <p:sp>
        <p:nvSpPr>
          <p:cNvPr name="TextBox 16" id="16"/>
          <p:cNvSpPr txBox="true"/>
          <p:nvPr/>
        </p:nvSpPr>
        <p:spPr>
          <a:xfrm rot="0">
            <a:off x="5468521" y="1396105"/>
            <a:ext cx="7350957" cy="627477"/>
          </a:xfrm>
          <a:prstGeom prst="rect">
            <a:avLst/>
          </a:prstGeom>
        </p:spPr>
        <p:txBody>
          <a:bodyPr anchor="t" rtlCol="false" tIns="0" lIns="0" bIns="0" rIns="0">
            <a:spAutoFit/>
          </a:bodyPr>
          <a:lstStyle/>
          <a:p>
            <a:pPr algn="ctr">
              <a:lnSpc>
                <a:spcPts val="4848"/>
              </a:lnSpc>
            </a:pPr>
            <a:r>
              <a:rPr lang="en-US" sz="4407">
                <a:solidFill>
                  <a:srgbClr val="ED3D3D"/>
                </a:solidFill>
                <a:latin typeface="Glacial Indifference"/>
              </a:rPr>
              <a:t>Explore More: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7074410" y="1303508"/>
            <a:ext cx="9230244" cy="7954792"/>
          </a:xfrm>
          <a:prstGeom prst="rect">
            <a:avLst/>
          </a:prstGeom>
        </p:spPr>
      </p:pic>
      <p:sp>
        <p:nvSpPr>
          <p:cNvPr name="TextBox 3" id="3"/>
          <p:cNvSpPr txBox="true"/>
          <p:nvPr/>
        </p:nvSpPr>
        <p:spPr>
          <a:xfrm rot="0">
            <a:off x="1806913" y="3024813"/>
            <a:ext cx="5694362" cy="4789170"/>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Explore the US Climate Resilience Toolkit case studies: </a:t>
            </a:r>
            <a:r>
              <a:rPr lang="en-US" spc="72" u="sng" sz="1800">
                <a:solidFill>
                  <a:srgbClr val="000000"/>
                </a:solidFill>
                <a:latin typeface="Open Sauce Light"/>
              </a:rPr>
              <a:t>https://toolkit.climate.gov/case-studies</a:t>
            </a:r>
          </a:p>
          <a:p>
            <a:pPr>
              <a:lnSpc>
                <a:spcPts val="2700"/>
              </a:lnSpc>
            </a:pPr>
          </a:p>
          <a:p>
            <a:pPr>
              <a:lnSpc>
                <a:spcPts val="2700"/>
              </a:lnSpc>
            </a:pPr>
            <a:r>
              <a:rPr lang="en-US" spc="72" sz="1800">
                <a:solidFill>
                  <a:srgbClr val="000000"/>
                </a:solidFill>
                <a:latin typeface="Open Sauce Light"/>
              </a:rPr>
              <a:t>Find one that is relevant or interesting to you and read it.</a:t>
            </a:r>
          </a:p>
          <a:p>
            <a:pPr>
              <a:lnSpc>
                <a:spcPts val="2700"/>
              </a:lnSpc>
            </a:pPr>
            <a:r>
              <a:rPr lang="en-US" spc="72" sz="1800">
                <a:solidFill>
                  <a:srgbClr val="000000"/>
                </a:solidFill>
                <a:latin typeface="Open Sauce Light"/>
              </a:rPr>
              <a:t> </a:t>
            </a:r>
          </a:p>
          <a:p>
            <a:pPr>
              <a:lnSpc>
                <a:spcPts val="2700"/>
              </a:lnSpc>
            </a:pPr>
            <a:r>
              <a:rPr lang="en-US" spc="72" sz="1800">
                <a:solidFill>
                  <a:srgbClr val="000000"/>
                </a:solidFill>
                <a:latin typeface="Open Sauce Light"/>
              </a:rPr>
              <a:t>Afterwards, write down (or mentally reflect):</a:t>
            </a:r>
          </a:p>
          <a:p>
            <a:pPr marL="388620" indent="-194310" lvl="1">
              <a:lnSpc>
                <a:spcPts val="2700"/>
              </a:lnSpc>
              <a:buFont typeface="Arial"/>
              <a:buChar char="•"/>
            </a:pPr>
            <a:r>
              <a:rPr lang="en-US" spc="72" sz="1800">
                <a:solidFill>
                  <a:srgbClr val="000000"/>
                </a:solidFill>
                <a:latin typeface="Open Sauce Light"/>
              </a:rPr>
              <a:t>H</a:t>
            </a:r>
            <a:r>
              <a:rPr lang="en-US" spc="72" sz="1800">
                <a:solidFill>
                  <a:srgbClr val="000000"/>
                </a:solidFill>
                <a:latin typeface="Open Sauce Light"/>
              </a:rPr>
              <a:t>ow did the five steps to resilience appear in this case study? </a:t>
            </a:r>
          </a:p>
          <a:p>
            <a:pPr marL="388620" indent="-194310" lvl="1">
              <a:lnSpc>
                <a:spcPts val="2700"/>
              </a:lnSpc>
              <a:buFont typeface="Arial"/>
              <a:buChar char="•"/>
            </a:pPr>
            <a:r>
              <a:rPr lang="en-US" spc="72" sz="1800">
                <a:solidFill>
                  <a:srgbClr val="000000"/>
                </a:solidFill>
                <a:latin typeface="Open Sauce Light"/>
              </a:rPr>
              <a:t>What is one thing you learned? </a:t>
            </a:r>
          </a:p>
          <a:p>
            <a:pPr marL="388620" indent="-194310" lvl="1">
              <a:lnSpc>
                <a:spcPts val="2700"/>
              </a:lnSpc>
              <a:buFont typeface="Arial"/>
              <a:buChar char="•"/>
            </a:pPr>
            <a:r>
              <a:rPr lang="en-US" spc="72" sz="1800">
                <a:solidFill>
                  <a:srgbClr val="000000"/>
                </a:solidFill>
                <a:latin typeface="Open Sauce Light"/>
              </a:rPr>
              <a:t>Can you apply anything from this case study to your area (e.g., your town/city? community?) What is it, and how would you apply it?</a:t>
            </a:r>
          </a:p>
        </p:txBody>
      </p:sp>
      <p:sp>
        <p:nvSpPr>
          <p:cNvPr name="TextBox 4" id="4"/>
          <p:cNvSpPr txBox="true"/>
          <p:nvPr/>
        </p:nvSpPr>
        <p:spPr>
          <a:xfrm rot="0">
            <a:off x="1806913" y="2062024"/>
            <a:ext cx="5694362" cy="670775"/>
          </a:xfrm>
          <a:prstGeom prst="rect">
            <a:avLst/>
          </a:prstGeom>
        </p:spPr>
        <p:txBody>
          <a:bodyPr anchor="t" rtlCol="false" tIns="0" lIns="0" bIns="0" rIns="0">
            <a:spAutoFit/>
          </a:bodyPr>
          <a:lstStyle/>
          <a:p>
            <a:pPr>
              <a:lnSpc>
                <a:spcPts val="5315"/>
              </a:lnSpc>
            </a:pPr>
            <a:r>
              <a:rPr lang="en-US" spc="163" sz="4088">
                <a:solidFill>
                  <a:srgbClr val="000000"/>
                </a:solidFill>
                <a:latin typeface="Open Sauce Light"/>
              </a:rPr>
              <a:t>Reflection Activity</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0">
            <a:off x="1831160" y="2679525"/>
            <a:ext cx="13944460" cy="0"/>
          </a:xfrm>
          <a:prstGeom prst="line">
            <a:avLst/>
          </a:prstGeom>
          <a:ln cap="rnd" w="28575">
            <a:solidFill>
              <a:srgbClr val="3D3D3D"/>
            </a:solidFill>
            <a:prstDash val="solid"/>
            <a:headEnd type="none" len="sm" w="sm"/>
            <a:tailEnd type="none" len="sm" w="sm"/>
          </a:ln>
        </p:spPr>
      </p:sp>
      <p:grpSp>
        <p:nvGrpSpPr>
          <p:cNvPr name="Group 3" id="3"/>
          <p:cNvGrpSpPr/>
          <p:nvPr/>
        </p:nvGrpSpPr>
        <p:grpSpPr>
          <a:xfrm rot="0">
            <a:off x="1831160" y="3051577"/>
            <a:ext cx="6752703" cy="5657850"/>
            <a:chOff x="0" y="0"/>
            <a:chExt cx="2284248" cy="1913890"/>
          </a:xfrm>
        </p:grpSpPr>
        <p:sp>
          <p:nvSpPr>
            <p:cNvPr name="Freeform 4" id="4"/>
            <p:cNvSpPr/>
            <p:nvPr/>
          </p:nvSpPr>
          <p:spPr>
            <a:xfrm>
              <a:off x="0" y="0"/>
              <a:ext cx="2284248" cy="1913890"/>
            </a:xfrm>
            <a:custGeom>
              <a:avLst/>
              <a:gdLst/>
              <a:ahLst/>
              <a:cxnLst/>
              <a:rect r="r" b="b" t="t" l="l"/>
              <a:pathLst>
                <a:path h="1913890" w="2284248">
                  <a:moveTo>
                    <a:pt x="0" y="0"/>
                  </a:moveTo>
                  <a:lnTo>
                    <a:pt x="2284248" y="0"/>
                  </a:lnTo>
                  <a:lnTo>
                    <a:pt x="2284248" y="1913890"/>
                  </a:lnTo>
                  <a:lnTo>
                    <a:pt x="0" y="1913890"/>
                  </a:lnTo>
                  <a:close/>
                </a:path>
              </a:pathLst>
            </a:custGeom>
            <a:solidFill>
              <a:srgbClr val="ED3D3D"/>
            </a:solidFill>
          </p:spPr>
        </p:sp>
      </p:grpSp>
      <p:grpSp>
        <p:nvGrpSpPr>
          <p:cNvPr name="Group 5" id="5"/>
          <p:cNvGrpSpPr/>
          <p:nvPr/>
        </p:nvGrpSpPr>
        <p:grpSpPr>
          <a:xfrm rot="0">
            <a:off x="9144000" y="3051577"/>
            <a:ext cx="6752703" cy="5657850"/>
            <a:chOff x="0" y="0"/>
            <a:chExt cx="2284248" cy="1913890"/>
          </a:xfrm>
        </p:grpSpPr>
        <p:sp>
          <p:nvSpPr>
            <p:cNvPr name="Freeform 6" id="6"/>
            <p:cNvSpPr/>
            <p:nvPr/>
          </p:nvSpPr>
          <p:spPr>
            <a:xfrm>
              <a:off x="0" y="0"/>
              <a:ext cx="2284248" cy="1913890"/>
            </a:xfrm>
            <a:custGeom>
              <a:avLst/>
              <a:gdLst/>
              <a:ahLst/>
              <a:cxnLst/>
              <a:rect r="r" b="b" t="t" l="l"/>
              <a:pathLst>
                <a:path h="1913890" w="2284248">
                  <a:moveTo>
                    <a:pt x="0" y="0"/>
                  </a:moveTo>
                  <a:lnTo>
                    <a:pt x="2284248" y="0"/>
                  </a:lnTo>
                  <a:lnTo>
                    <a:pt x="2284248" y="1913890"/>
                  </a:lnTo>
                  <a:lnTo>
                    <a:pt x="0" y="1913890"/>
                  </a:lnTo>
                  <a:close/>
                </a:path>
              </a:pathLst>
            </a:custGeom>
            <a:solidFill>
              <a:srgbClr val="ED3D3D"/>
            </a:solidFill>
          </p:spPr>
        </p:sp>
      </p:grpSp>
      <p:sp>
        <p:nvSpPr>
          <p:cNvPr name="TextBox 7" id="7"/>
          <p:cNvSpPr txBox="true"/>
          <p:nvPr/>
        </p:nvSpPr>
        <p:spPr>
          <a:xfrm rot="0">
            <a:off x="9553148" y="3531637"/>
            <a:ext cx="5934408" cy="4257675"/>
          </a:xfrm>
          <a:prstGeom prst="rect">
            <a:avLst/>
          </a:prstGeom>
        </p:spPr>
        <p:txBody>
          <a:bodyPr anchor="t" rtlCol="false" tIns="0" lIns="0" bIns="0" rIns="0">
            <a:spAutoFit/>
          </a:bodyPr>
          <a:lstStyle/>
          <a:p>
            <a:pPr>
              <a:lnSpc>
                <a:spcPts val="4200"/>
              </a:lnSpc>
            </a:pPr>
            <a:r>
              <a:rPr lang="en-US" sz="3000">
                <a:solidFill>
                  <a:srgbClr val="F5F5EF"/>
                </a:solidFill>
                <a:latin typeface="Open Sauce Light"/>
              </a:rPr>
              <a:t>Addresses two timescales: </a:t>
            </a:r>
          </a:p>
          <a:p>
            <a:pPr marL="647703" indent="-323852" lvl="1">
              <a:lnSpc>
                <a:spcPts val="4200"/>
              </a:lnSpc>
              <a:buFont typeface="Arial"/>
              <a:buChar char="•"/>
            </a:pPr>
            <a:r>
              <a:rPr lang="en-US" sz="3000">
                <a:solidFill>
                  <a:srgbClr val="F5F5EF"/>
                </a:solidFill>
                <a:latin typeface="Open Sauce Light"/>
              </a:rPr>
              <a:t>adapting to current variability, which in any particular location may now be different than suggested by the historical record of climate observations, and</a:t>
            </a:r>
          </a:p>
          <a:p>
            <a:pPr marL="647703" indent="-323852" lvl="1">
              <a:lnSpc>
                <a:spcPts val="4200"/>
              </a:lnSpc>
              <a:buFont typeface="Arial"/>
              <a:buChar char="•"/>
            </a:pPr>
            <a:r>
              <a:rPr lang="en-US" sz="3000">
                <a:solidFill>
                  <a:srgbClr val="F5F5EF"/>
                </a:solidFill>
                <a:latin typeface="Open Sauce Light"/>
              </a:rPr>
              <a:t>preparing for future change</a:t>
            </a:r>
          </a:p>
        </p:txBody>
      </p:sp>
      <p:sp>
        <p:nvSpPr>
          <p:cNvPr name="TextBox 8" id="8"/>
          <p:cNvSpPr txBox="true"/>
          <p:nvPr/>
        </p:nvSpPr>
        <p:spPr>
          <a:xfrm rot="0">
            <a:off x="3188977" y="9051608"/>
            <a:ext cx="11910045" cy="365759"/>
          </a:xfrm>
          <a:prstGeom prst="rect">
            <a:avLst/>
          </a:prstGeom>
        </p:spPr>
        <p:txBody>
          <a:bodyPr anchor="t" rtlCol="false" tIns="0" lIns="0" bIns="0" rIns="0">
            <a:spAutoFit/>
          </a:bodyPr>
          <a:lstStyle/>
          <a:p>
            <a:pPr algn="ctr">
              <a:lnSpc>
                <a:spcPts val="2940"/>
              </a:lnSpc>
            </a:pPr>
            <a:r>
              <a:rPr lang="en-US" sz="2100">
                <a:solidFill>
                  <a:srgbClr val="000000"/>
                </a:solidFill>
                <a:latin typeface="Open Sauce Light"/>
              </a:rPr>
              <a:t>4th National Climate Assessment, Chapter 28: https://nca2018.globalchange.gov/chapter/28/</a:t>
            </a:r>
          </a:p>
        </p:txBody>
      </p:sp>
      <p:sp>
        <p:nvSpPr>
          <p:cNvPr name="TextBox 9" id="9"/>
          <p:cNvSpPr txBox="true"/>
          <p:nvPr/>
        </p:nvSpPr>
        <p:spPr>
          <a:xfrm rot="0">
            <a:off x="3775206" y="1104900"/>
            <a:ext cx="10737589" cy="1295400"/>
          </a:xfrm>
          <a:prstGeom prst="rect">
            <a:avLst/>
          </a:prstGeom>
        </p:spPr>
        <p:txBody>
          <a:bodyPr anchor="t" rtlCol="false" tIns="0" lIns="0" bIns="0" rIns="0">
            <a:spAutoFit/>
          </a:bodyPr>
          <a:lstStyle/>
          <a:p>
            <a:pPr algn="ctr">
              <a:lnSpc>
                <a:spcPts val="9900"/>
              </a:lnSpc>
            </a:pPr>
            <a:r>
              <a:rPr lang="en-US" sz="9000">
                <a:solidFill>
                  <a:srgbClr val="000000"/>
                </a:solidFill>
                <a:latin typeface="Glacial Indifference"/>
              </a:rPr>
              <a:t>Adaptation</a:t>
            </a:r>
          </a:p>
        </p:txBody>
      </p:sp>
      <p:sp>
        <p:nvSpPr>
          <p:cNvPr name="TextBox 10" id="10"/>
          <p:cNvSpPr txBox="true"/>
          <p:nvPr/>
        </p:nvSpPr>
        <p:spPr>
          <a:xfrm rot="0">
            <a:off x="2183284" y="3531637"/>
            <a:ext cx="5751932" cy="4257675"/>
          </a:xfrm>
          <a:prstGeom prst="rect">
            <a:avLst/>
          </a:prstGeom>
        </p:spPr>
        <p:txBody>
          <a:bodyPr anchor="t" rtlCol="false" tIns="0" lIns="0" bIns="0" rIns="0">
            <a:spAutoFit/>
          </a:bodyPr>
          <a:lstStyle/>
          <a:p>
            <a:pPr>
              <a:lnSpc>
                <a:spcPts val="4200"/>
              </a:lnSpc>
            </a:pPr>
            <a:r>
              <a:rPr lang="en-US" sz="3000">
                <a:solidFill>
                  <a:srgbClr val="F5F5EF"/>
                </a:solidFill>
                <a:latin typeface="Open Sauce Light"/>
              </a:rPr>
              <a:t>Refers to actions taken at the individual, local, regional, and national levels to reduce risks from even today’s changed climate conditions and to prepare for impacts from additional changes projected for the future.</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1B48AB"/>
        </a:solidFill>
      </p:bgPr>
    </p:bg>
    <p:spTree>
      <p:nvGrpSpPr>
        <p:cNvPr id="1" name=""/>
        <p:cNvGrpSpPr/>
        <p:nvPr/>
      </p:nvGrpSpPr>
      <p:grpSpPr>
        <a:xfrm>
          <a:off x="0" y="0"/>
          <a:ext cx="0" cy="0"/>
          <a:chOff x="0" y="0"/>
          <a:chExt cx="0" cy="0"/>
        </a:xfrm>
      </p:grpSpPr>
      <p:grpSp>
        <p:nvGrpSpPr>
          <p:cNvPr name="Group 2" id="2"/>
          <p:cNvGrpSpPr/>
          <p:nvPr/>
        </p:nvGrpSpPr>
        <p:grpSpPr>
          <a:xfrm rot="0">
            <a:off x="1667335" y="4114144"/>
            <a:ext cx="5780302" cy="2058711"/>
            <a:chOff x="0" y="0"/>
            <a:chExt cx="7707069" cy="2744948"/>
          </a:xfrm>
        </p:grpSpPr>
        <p:sp>
          <p:nvSpPr>
            <p:cNvPr name="TextBox 3" id="3"/>
            <p:cNvSpPr txBox="true"/>
            <p:nvPr/>
          </p:nvSpPr>
          <p:spPr>
            <a:xfrm rot="0">
              <a:off x="0" y="57150"/>
              <a:ext cx="7707069" cy="1352031"/>
            </a:xfrm>
            <a:prstGeom prst="rect">
              <a:avLst/>
            </a:prstGeom>
          </p:spPr>
          <p:txBody>
            <a:bodyPr anchor="t" rtlCol="false" tIns="0" lIns="0" bIns="0" rIns="0">
              <a:spAutoFit/>
            </a:bodyPr>
            <a:lstStyle/>
            <a:p>
              <a:pPr>
                <a:lnSpc>
                  <a:spcPts val="7700"/>
                </a:lnSpc>
              </a:pPr>
              <a:r>
                <a:rPr lang="en-US" sz="7000">
                  <a:solidFill>
                    <a:srgbClr val="FFFFFF"/>
                  </a:solidFill>
                  <a:latin typeface="Glacial Indifference"/>
                </a:rPr>
                <a:t>Thank you</a:t>
              </a:r>
            </a:p>
          </p:txBody>
        </p:sp>
        <p:sp>
          <p:nvSpPr>
            <p:cNvPr name="TextBox 4" id="4"/>
            <p:cNvSpPr txBox="true"/>
            <p:nvPr/>
          </p:nvSpPr>
          <p:spPr>
            <a:xfrm rot="0">
              <a:off x="0" y="1789667"/>
              <a:ext cx="7707069" cy="955281"/>
            </a:xfrm>
            <a:prstGeom prst="rect">
              <a:avLst/>
            </a:prstGeom>
          </p:spPr>
          <p:txBody>
            <a:bodyPr anchor="t" rtlCol="false" tIns="0" lIns="0" bIns="0" rIns="0">
              <a:spAutoFit/>
            </a:bodyPr>
            <a:lstStyle/>
            <a:p>
              <a:pPr>
                <a:lnSpc>
                  <a:spcPts val="5500"/>
                </a:lnSpc>
              </a:pPr>
            </a:p>
          </p:txBody>
        </p:sp>
      </p:grpSp>
      <p:sp>
        <p:nvSpPr>
          <p:cNvPr name="TextBox 5" id="5"/>
          <p:cNvSpPr txBox="true"/>
          <p:nvPr/>
        </p:nvSpPr>
        <p:spPr>
          <a:xfrm rot="0">
            <a:off x="9281853" y="3419565"/>
            <a:ext cx="5780302" cy="529590"/>
          </a:xfrm>
          <a:prstGeom prst="rect">
            <a:avLst/>
          </a:prstGeom>
        </p:spPr>
        <p:txBody>
          <a:bodyPr anchor="t" rtlCol="false" tIns="0" lIns="0" bIns="0" rIns="0">
            <a:spAutoFit/>
          </a:bodyPr>
          <a:lstStyle/>
          <a:p>
            <a:pPr>
              <a:lnSpc>
                <a:spcPts val="4289"/>
              </a:lnSpc>
            </a:pPr>
            <a:r>
              <a:rPr lang="en-US" spc="131" sz="3299">
                <a:solidFill>
                  <a:srgbClr val="FFFFFF"/>
                </a:solidFill>
                <a:latin typeface="Glacial Indifference Bold"/>
              </a:rPr>
              <a:t>NC State Climate Office</a:t>
            </a:r>
          </a:p>
        </p:txBody>
      </p:sp>
      <p:sp>
        <p:nvSpPr>
          <p:cNvPr name="TextBox 6" id="6"/>
          <p:cNvSpPr txBox="true"/>
          <p:nvPr/>
        </p:nvSpPr>
        <p:spPr>
          <a:xfrm rot="0">
            <a:off x="9281853" y="3949825"/>
            <a:ext cx="6890520" cy="1193675"/>
          </a:xfrm>
          <a:prstGeom prst="rect">
            <a:avLst/>
          </a:prstGeom>
        </p:spPr>
        <p:txBody>
          <a:bodyPr anchor="t" rtlCol="false" tIns="0" lIns="0" bIns="0" rIns="0">
            <a:spAutoFit/>
          </a:bodyPr>
          <a:lstStyle/>
          <a:p>
            <a:pPr>
              <a:lnSpc>
                <a:spcPts val="4940"/>
              </a:lnSpc>
            </a:pPr>
            <a:r>
              <a:rPr lang="en-US" spc="323" u="sng" sz="2699">
                <a:solidFill>
                  <a:srgbClr val="FFFFFF"/>
                </a:solidFill>
                <a:latin typeface="Glacial Indifference"/>
              </a:rPr>
              <a:t>climate.ncsu.edu</a:t>
            </a:r>
          </a:p>
          <a:p>
            <a:pPr>
              <a:lnSpc>
                <a:spcPts val="4940"/>
              </a:lnSpc>
            </a:pPr>
            <a:r>
              <a:rPr lang="en-US" spc="323" sz="2699">
                <a:solidFill>
                  <a:srgbClr val="FFFFFF"/>
                </a:solidFill>
                <a:latin typeface="Glacial Indifference"/>
              </a:rPr>
              <a:t>@ncsco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1395048" y="2384002"/>
            <a:ext cx="6069091" cy="1295400"/>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Resilience</a:t>
            </a:r>
          </a:p>
        </p:txBody>
      </p:sp>
      <p:pic>
        <p:nvPicPr>
          <p:cNvPr name="Picture 3" id="3"/>
          <p:cNvPicPr>
            <a:picLocks noChangeAspect="true"/>
          </p:cNvPicPr>
          <p:nvPr>
            <a:videoFile r:link="rId3"/>
          </p:nvPr>
        </p:nvPicPr>
        <p:blipFill>
          <a:blip r:embed="rId2"/>
          <a:stretch>
            <a:fillRect/>
          </a:stretch>
        </p:blipFill>
        <p:spPr>
          <a:xfrm rot="0">
            <a:off x="7464139" y="2307802"/>
            <a:ext cx="9486463" cy="5336135"/>
          </a:xfrm>
          <a:prstGeom prst="rect">
            <a:avLst/>
          </a:prstGeom>
        </p:spPr>
      </p:pic>
      <p:sp>
        <p:nvSpPr>
          <p:cNvPr name="TextBox 4" id="4"/>
          <p:cNvSpPr txBox="true"/>
          <p:nvPr/>
        </p:nvSpPr>
        <p:spPr>
          <a:xfrm rot="0">
            <a:off x="1395048" y="4029512"/>
            <a:ext cx="5550688" cy="3760470"/>
          </a:xfrm>
          <a:prstGeom prst="rect">
            <a:avLst/>
          </a:prstGeom>
        </p:spPr>
        <p:txBody>
          <a:bodyPr anchor="t" rtlCol="false" tIns="0" lIns="0" bIns="0" rIns="0">
            <a:spAutoFit/>
          </a:bodyPr>
          <a:lstStyle/>
          <a:p>
            <a:pPr>
              <a:lnSpc>
                <a:spcPts val="2700"/>
              </a:lnSpc>
              <a:spcBef>
                <a:spcPct val="0"/>
              </a:spcBef>
            </a:pPr>
            <a:r>
              <a:rPr lang="en-US" spc="72" sz="1800">
                <a:solidFill>
                  <a:srgbClr val="000000"/>
                </a:solidFill>
                <a:latin typeface="Open Sauce Light"/>
              </a:rPr>
              <a:t>Resilience refers to the ability of a system to recover from or adjust to misfortune or change. </a:t>
            </a:r>
          </a:p>
          <a:p>
            <a:pPr>
              <a:lnSpc>
                <a:spcPts val="2700"/>
              </a:lnSpc>
              <a:spcBef>
                <a:spcPct val="0"/>
              </a:spcBef>
            </a:pPr>
          </a:p>
          <a:p>
            <a:pPr>
              <a:lnSpc>
                <a:spcPts val="2700"/>
              </a:lnSpc>
              <a:spcBef>
                <a:spcPct val="0"/>
              </a:spcBef>
            </a:pPr>
            <a:r>
              <a:rPr lang="en-US" spc="72" sz="1800">
                <a:solidFill>
                  <a:srgbClr val="000000"/>
                </a:solidFill>
                <a:latin typeface="Open Sauce Light"/>
              </a:rPr>
              <a:t>More formally, resilience is the capacity of a community, business, or natural environment to prevent, withstand, respond to, and recover from a disruption. </a:t>
            </a:r>
          </a:p>
          <a:p>
            <a:pPr>
              <a:lnSpc>
                <a:spcPts val="2700"/>
              </a:lnSpc>
              <a:spcBef>
                <a:spcPct val="0"/>
              </a:spcBef>
            </a:pPr>
          </a:p>
          <a:p>
            <a:pPr>
              <a:lnSpc>
                <a:spcPts val="2700"/>
              </a:lnSpc>
              <a:spcBef>
                <a:spcPct val="0"/>
              </a:spcBef>
            </a:pPr>
            <a:r>
              <a:rPr lang="en-US" spc="72" sz="1800">
                <a:solidFill>
                  <a:srgbClr val="000000"/>
                </a:solidFill>
                <a:latin typeface="Open Sauce Light"/>
              </a:rPr>
              <a:t>Climate resilience refers to situations where the disruptions are related to climate or extreme weather.</a:t>
            </a:r>
          </a:p>
        </p:txBody>
      </p:sp>
      <p:sp>
        <p:nvSpPr>
          <p:cNvPr name="TextBox 5" id="5"/>
          <p:cNvSpPr txBox="true"/>
          <p:nvPr/>
        </p:nvSpPr>
        <p:spPr>
          <a:xfrm rot="0">
            <a:off x="9248369" y="8076855"/>
            <a:ext cx="5918002" cy="497840"/>
          </a:xfrm>
          <a:prstGeom prst="rect">
            <a:avLst/>
          </a:prstGeom>
        </p:spPr>
        <p:txBody>
          <a:bodyPr anchor="t" rtlCol="false" tIns="0" lIns="0" bIns="0" rIns="0">
            <a:spAutoFit/>
          </a:bodyPr>
          <a:lstStyle/>
          <a:p>
            <a:pPr algn="ctr">
              <a:lnSpc>
                <a:spcPts val="4060"/>
              </a:lnSpc>
            </a:pPr>
            <a:r>
              <a:rPr lang="en-US" sz="2900">
                <a:solidFill>
                  <a:srgbClr val="000000"/>
                </a:solidFill>
                <a:latin typeface="Open Sauce Light"/>
              </a:rPr>
              <a:t>https://toolkit.climate.gov/#steps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041779" y="7098808"/>
            <a:ext cx="1480105" cy="161156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143974" y="6927297"/>
            <a:ext cx="1377910" cy="1391828"/>
          </a:xfrm>
          <a:prstGeom prst="rect">
            <a:avLst/>
          </a:prstGeom>
        </p:spPr>
      </p:pic>
      <p:grpSp>
        <p:nvGrpSpPr>
          <p:cNvPr name="Group 4" id="4"/>
          <p:cNvGrpSpPr/>
          <p:nvPr/>
        </p:nvGrpSpPr>
        <p:grpSpPr>
          <a:xfrm rot="0">
            <a:off x="9741869" y="1406272"/>
            <a:ext cx="7426466" cy="1952277"/>
            <a:chOff x="0" y="0"/>
            <a:chExt cx="2512163" cy="660400"/>
          </a:xfrm>
        </p:grpSpPr>
        <p:sp>
          <p:nvSpPr>
            <p:cNvPr name="Freeform 5" id="5"/>
            <p:cNvSpPr/>
            <p:nvPr/>
          </p:nvSpPr>
          <p:spPr>
            <a:xfrm>
              <a:off x="0" y="0"/>
              <a:ext cx="2512163" cy="660400"/>
            </a:xfrm>
            <a:custGeom>
              <a:avLst/>
              <a:gdLst/>
              <a:ahLst/>
              <a:cxnLst/>
              <a:rect r="r" b="b" t="t" l="l"/>
              <a:pathLst>
                <a:path h="660400" w="2512163">
                  <a:moveTo>
                    <a:pt x="2387703" y="660400"/>
                  </a:moveTo>
                  <a:lnTo>
                    <a:pt x="124460" y="660400"/>
                  </a:lnTo>
                  <a:cubicBezTo>
                    <a:pt x="55880" y="660400"/>
                    <a:pt x="0" y="604520"/>
                    <a:pt x="0" y="535940"/>
                  </a:cubicBezTo>
                  <a:lnTo>
                    <a:pt x="0" y="124460"/>
                  </a:lnTo>
                  <a:cubicBezTo>
                    <a:pt x="0" y="55880"/>
                    <a:pt x="55880" y="0"/>
                    <a:pt x="124460" y="0"/>
                  </a:cubicBezTo>
                  <a:lnTo>
                    <a:pt x="2387703" y="0"/>
                  </a:lnTo>
                  <a:cubicBezTo>
                    <a:pt x="2456283" y="0"/>
                    <a:pt x="2512163" y="55880"/>
                    <a:pt x="2512163" y="124460"/>
                  </a:cubicBezTo>
                  <a:lnTo>
                    <a:pt x="2512163" y="535940"/>
                  </a:lnTo>
                  <a:cubicBezTo>
                    <a:pt x="2512163" y="604520"/>
                    <a:pt x="2456283" y="660400"/>
                    <a:pt x="2387703" y="660400"/>
                  </a:cubicBezTo>
                  <a:close/>
                </a:path>
              </a:pathLst>
            </a:custGeom>
            <a:solidFill>
              <a:srgbClr val="C8C4C0">
                <a:alpha val="14902"/>
              </a:srgbClr>
            </a:solidFill>
          </p:spPr>
        </p:sp>
      </p:grpSp>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9910975" y="1576629"/>
            <a:ext cx="1480105" cy="1611562"/>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9995513" y="1589280"/>
            <a:ext cx="1235129" cy="1627847"/>
          </a:xfrm>
          <a:prstGeom prst="rect">
            <a:avLst/>
          </a:prstGeom>
        </p:spPr>
      </p:pic>
      <p:pic>
        <p:nvPicPr>
          <p:cNvPr name="Picture 8" id="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true" rot="0">
            <a:off x="10553714" y="4159609"/>
            <a:ext cx="1115638" cy="1214725"/>
          </a:xfrm>
          <a:prstGeom prst="rect">
            <a:avLst/>
          </a:prstGeom>
        </p:spPr>
      </p:pic>
      <p:pic>
        <p:nvPicPr>
          <p:cNvPr name="Picture 9" id="9"/>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9995513" y="4362013"/>
            <a:ext cx="1572637" cy="1572637"/>
          </a:xfrm>
          <a:prstGeom prst="rect">
            <a:avLst/>
          </a:prstGeom>
        </p:spPr>
      </p:pic>
      <p:sp>
        <p:nvSpPr>
          <p:cNvPr name="TextBox 10" id="10"/>
          <p:cNvSpPr txBox="true"/>
          <p:nvPr/>
        </p:nvSpPr>
        <p:spPr>
          <a:xfrm rot="0">
            <a:off x="1028700" y="2154816"/>
            <a:ext cx="8636969" cy="6082143"/>
          </a:xfrm>
          <a:prstGeom prst="rect">
            <a:avLst/>
          </a:prstGeom>
        </p:spPr>
        <p:txBody>
          <a:bodyPr anchor="t" rtlCol="false" tIns="0" lIns="0" bIns="0" rIns="0">
            <a:spAutoFit/>
          </a:bodyPr>
          <a:lstStyle/>
          <a:p>
            <a:pPr>
              <a:lnSpc>
                <a:spcPts val="11949"/>
              </a:lnSpc>
            </a:pPr>
            <a:r>
              <a:rPr lang="en-US" sz="10863">
                <a:solidFill>
                  <a:srgbClr val="000000"/>
                </a:solidFill>
                <a:latin typeface="Glacial Indifference"/>
              </a:rPr>
              <a:t>Key Observed Climate Changes in North Carolina</a:t>
            </a:r>
          </a:p>
        </p:txBody>
      </p:sp>
      <p:sp>
        <p:nvSpPr>
          <p:cNvPr name="TextBox 11" id="11"/>
          <p:cNvSpPr txBox="true"/>
          <p:nvPr/>
        </p:nvSpPr>
        <p:spPr>
          <a:xfrm rot="0">
            <a:off x="11865599" y="7322115"/>
            <a:ext cx="4950938" cy="815975"/>
          </a:xfrm>
          <a:prstGeom prst="rect">
            <a:avLst/>
          </a:prstGeom>
        </p:spPr>
        <p:txBody>
          <a:bodyPr anchor="t" rtlCol="false" tIns="0" lIns="0" bIns="0" rIns="0">
            <a:spAutoFit/>
          </a:bodyPr>
          <a:lstStyle/>
          <a:p>
            <a:pPr>
              <a:lnSpc>
                <a:spcPts val="3249"/>
              </a:lnSpc>
            </a:pPr>
            <a:r>
              <a:rPr lang="en-US" spc="100" sz="2499">
                <a:solidFill>
                  <a:srgbClr val="000000"/>
                </a:solidFill>
                <a:latin typeface="Open Sauce Light"/>
              </a:rPr>
              <a:t>Sea Level Rise </a:t>
            </a:r>
          </a:p>
          <a:p>
            <a:pPr>
              <a:lnSpc>
                <a:spcPts val="3249"/>
              </a:lnSpc>
            </a:pPr>
            <a:r>
              <a:rPr lang="en-US" spc="100" sz="2499">
                <a:solidFill>
                  <a:srgbClr val="000000"/>
                </a:solidFill>
                <a:latin typeface="Open Sauce Light"/>
              </a:rPr>
              <a:t>(faster on northern NC coast) </a:t>
            </a:r>
          </a:p>
        </p:txBody>
      </p:sp>
      <p:sp>
        <p:nvSpPr>
          <p:cNvPr name="TextBox 12" id="12"/>
          <p:cNvSpPr txBox="true"/>
          <p:nvPr/>
        </p:nvSpPr>
        <p:spPr>
          <a:xfrm rot="0">
            <a:off x="11865599" y="1825747"/>
            <a:ext cx="3942236" cy="815975"/>
          </a:xfrm>
          <a:prstGeom prst="rect">
            <a:avLst/>
          </a:prstGeom>
        </p:spPr>
        <p:txBody>
          <a:bodyPr anchor="t" rtlCol="false" tIns="0" lIns="0" bIns="0" rIns="0">
            <a:spAutoFit/>
          </a:bodyPr>
          <a:lstStyle/>
          <a:p>
            <a:pPr>
              <a:lnSpc>
                <a:spcPts val="3249"/>
              </a:lnSpc>
            </a:pPr>
            <a:r>
              <a:rPr lang="en-US" spc="100" sz="2499">
                <a:solidFill>
                  <a:srgbClr val="000000"/>
                </a:solidFill>
                <a:latin typeface="Open Sauce Light"/>
              </a:rPr>
              <a:t>Warming Temperatures (esp.at night)</a:t>
            </a:r>
          </a:p>
        </p:txBody>
      </p:sp>
      <p:sp>
        <p:nvSpPr>
          <p:cNvPr name="TextBox 13" id="13"/>
          <p:cNvSpPr txBox="true"/>
          <p:nvPr/>
        </p:nvSpPr>
        <p:spPr>
          <a:xfrm rot="0">
            <a:off x="11865599" y="4778718"/>
            <a:ext cx="4608797" cy="406400"/>
          </a:xfrm>
          <a:prstGeom prst="rect">
            <a:avLst/>
          </a:prstGeom>
        </p:spPr>
        <p:txBody>
          <a:bodyPr anchor="t" rtlCol="false" tIns="0" lIns="0" bIns="0" rIns="0">
            <a:spAutoFit/>
          </a:bodyPr>
          <a:lstStyle/>
          <a:p>
            <a:pPr>
              <a:lnSpc>
                <a:spcPts val="3249"/>
              </a:lnSpc>
            </a:pPr>
            <a:r>
              <a:rPr lang="en-US" spc="100" sz="2499">
                <a:solidFill>
                  <a:srgbClr val="000000"/>
                </a:solidFill>
                <a:latin typeface="Open Sauce Light"/>
              </a:rPr>
              <a:t>More Intense Precipitation</a:t>
            </a:r>
          </a:p>
        </p:txBody>
      </p:sp>
      <p:sp>
        <p:nvSpPr>
          <p:cNvPr name="TextBox 14" id="14"/>
          <p:cNvSpPr txBox="true"/>
          <p:nvPr/>
        </p:nvSpPr>
        <p:spPr>
          <a:xfrm rot="0">
            <a:off x="1124704" y="9757886"/>
            <a:ext cx="14706475" cy="331470"/>
          </a:xfrm>
          <a:prstGeom prst="rect">
            <a:avLst/>
          </a:prstGeom>
        </p:spPr>
        <p:txBody>
          <a:bodyPr anchor="t" rtlCol="false" tIns="0" lIns="0" bIns="0" rIns="0">
            <a:spAutoFit/>
          </a:bodyPr>
          <a:lstStyle/>
          <a:p>
            <a:pPr algn="ctr">
              <a:lnSpc>
                <a:spcPts val="2700"/>
              </a:lnSpc>
            </a:pPr>
            <a:r>
              <a:rPr lang="en-US" spc="72" u="sng" sz="1800">
                <a:solidFill>
                  <a:srgbClr val="000000"/>
                </a:solidFill>
                <a:latin typeface="Open Sauce Light"/>
              </a:rPr>
              <a:t>NC Climate Science Report Plain Language Summary</a:t>
            </a:r>
            <a:r>
              <a:rPr lang="en-US" spc="72" sz="1800">
                <a:solidFill>
                  <a:srgbClr val="000000"/>
                </a:solidFill>
                <a:latin typeface="Open Sauce Light"/>
              </a:rPr>
              <a:t>.    </a:t>
            </a:r>
            <a:r>
              <a:rPr lang="en-US" spc="72" u="sng" sz="1800">
                <a:solidFill>
                  <a:srgbClr val="000000"/>
                </a:solidFill>
                <a:latin typeface="Open Sauce Light"/>
              </a:rPr>
              <a:t>NC Climate Risk Assessment and Resilience Plan</a:t>
            </a:r>
          </a:p>
        </p:txBody>
      </p:sp>
      <p:grpSp>
        <p:nvGrpSpPr>
          <p:cNvPr name="Group 15" id="15"/>
          <p:cNvGrpSpPr/>
          <p:nvPr/>
        </p:nvGrpSpPr>
        <p:grpSpPr>
          <a:xfrm rot="0">
            <a:off x="9741869" y="4159609"/>
            <a:ext cx="7426466" cy="1952277"/>
            <a:chOff x="0" y="0"/>
            <a:chExt cx="2512163" cy="660400"/>
          </a:xfrm>
        </p:grpSpPr>
        <p:sp>
          <p:nvSpPr>
            <p:cNvPr name="Freeform 16" id="16"/>
            <p:cNvSpPr/>
            <p:nvPr/>
          </p:nvSpPr>
          <p:spPr>
            <a:xfrm>
              <a:off x="0" y="0"/>
              <a:ext cx="2512163" cy="660400"/>
            </a:xfrm>
            <a:custGeom>
              <a:avLst/>
              <a:gdLst/>
              <a:ahLst/>
              <a:cxnLst/>
              <a:rect r="r" b="b" t="t" l="l"/>
              <a:pathLst>
                <a:path h="660400" w="2512163">
                  <a:moveTo>
                    <a:pt x="2387703" y="660400"/>
                  </a:moveTo>
                  <a:lnTo>
                    <a:pt x="124460" y="660400"/>
                  </a:lnTo>
                  <a:cubicBezTo>
                    <a:pt x="55880" y="660400"/>
                    <a:pt x="0" y="604520"/>
                    <a:pt x="0" y="535940"/>
                  </a:cubicBezTo>
                  <a:lnTo>
                    <a:pt x="0" y="124460"/>
                  </a:lnTo>
                  <a:cubicBezTo>
                    <a:pt x="0" y="55880"/>
                    <a:pt x="55880" y="0"/>
                    <a:pt x="124460" y="0"/>
                  </a:cubicBezTo>
                  <a:lnTo>
                    <a:pt x="2387703" y="0"/>
                  </a:lnTo>
                  <a:cubicBezTo>
                    <a:pt x="2456283" y="0"/>
                    <a:pt x="2512163" y="55880"/>
                    <a:pt x="2512163" y="124460"/>
                  </a:cubicBezTo>
                  <a:lnTo>
                    <a:pt x="2512163" y="535940"/>
                  </a:lnTo>
                  <a:cubicBezTo>
                    <a:pt x="2512163" y="604520"/>
                    <a:pt x="2456283" y="660400"/>
                    <a:pt x="2387703" y="660400"/>
                  </a:cubicBezTo>
                  <a:close/>
                </a:path>
              </a:pathLst>
            </a:custGeom>
            <a:solidFill>
              <a:srgbClr val="C8C4C0">
                <a:alpha val="14902"/>
              </a:srgbClr>
            </a:solidFill>
          </p:spPr>
        </p:sp>
      </p:grpSp>
      <p:grpSp>
        <p:nvGrpSpPr>
          <p:cNvPr name="Group 17" id="17"/>
          <p:cNvGrpSpPr/>
          <p:nvPr/>
        </p:nvGrpSpPr>
        <p:grpSpPr>
          <a:xfrm rot="0">
            <a:off x="9741869" y="6768251"/>
            <a:ext cx="7426466" cy="1952277"/>
            <a:chOff x="0" y="0"/>
            <a:chExt cx="2512163" cy="660400"/>
          </a:xfrm>
        </p:grpSpPr>
        <p:sp>
          <p:nvSpPr>
            <p:cNvPr name="Freeform 18" id="18"/>
            <p:cNvSpPr/>
            <p:nvPr/>
          </p:nvSpPr>
          <p:spPr>
            <a:xfrm>
              <a:off x="0" y="0"/>
              <a:ext cx="2512163" cy="660400"/>
            </a:xfrm>
            <a:custGeom>
              <a:avLst/>
              <a:gdLst/>
              <a:ahLst/>
              <a:cxnLst/>
              <a:rect r="r" b="b" t="t" l="l"/>
              <a:pathLst>
                <a:path h="660400" w="2512163">
                  <a:moveTo>
                    <a:pt x="2387703" y="660400"/>
                  </a:moveTo>
                  <a:lnTo>
                    <a:pt x="124460" y="660400"/>
                  </a:lnTo>
                  <a:cubicBezTo>
                    <a:pt x="55880" y="660400"/>
                    <a:pt x="0" y="604520"/>
                    <a:pt x="0" y="535940"/>
                  </a:cubicBezTo>
                  <a:lnTo>
                    <a:pt x="0" y="124460"/>
                  </a:lnTo>
                  <a:cubicBezTo>
                    <a:pt x="0" y="55880"/>
                    <a:pt x="55880" y="0"/>
                    <a:pt x="124460" y="0"/>
                  </a:cubicBezTo>
                  <a:lnTo>
                    <a:pt x="2387703" y="0"/>
                  </a:lnTo>
                  <a:cubicBezTo>
                    <a:pt x="2456283" y="0"/>
                    <a:pt x="2512163" y="55880"/>
                    <a:pt x="2512163" y="124460"/>
                  </a:cubicBezTo>
                  <a:lnTo>
                    <a:pt x="2512163" y="535940"/>
                  </a:lnTo>
                  <a:cubicBezTo>
                    <a:pt x="2512163" y="604520"/>
                    <a:pt x="2456283" y="660400"/>
                    <a:pt x="2387703" y="660400"/>
                  </a:cubicBezTo>
                  <a:close/>
                </a:path>
              </a:pathLst>
            </a:custGeom>
            <a:solidFill>
              <a:srgbClr val="C8C4C0">
                <a:alpha val="14902"/>
              </a:srgbClr>
            </a:solid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945808" y="2844422"/>
            <a:ext cx="8313492" cy="5414162"/>
          </a:xfrm>
          <a:prstGeom prst="rect">
            <a:avLst/>
          </a:prstGeom>
        </p:spPr>
      </p:pic>
      <p:sp>
        <p:nvSpPr>
          <p:cNvPr name="TextBox 3" id="3"/>
          <p:cNvSpPr txBox="true"/>
          <p:nvPr/>
        </p:nvSpPr>
        <p:spPr>
          <a:xfrm rot="0">
            <a:off x="1187631" y="858177"/>
            <a:ext cx="12041819" cy="128502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Warming Temperatures</a:t>
            </a:r>
          </a:p>
        </p:txBody>
      </p:sp>
      <p:sp>
        <p:nvSpPr>
          <p:cNvPr name="TextBox 4" id="4"/>
          <p:cNvSpPr txBox="true"/>
          <p:nvPr/>
        </p:nvSpPr>
        <p:spPr>
          <a:xfrm rot="0">
            <a:off x="1187631" y="3308201"/>
            <a:ext cx="7232389" cy="4408769"/>
          </a:xfrm>
          <a:prstGeom prst="rect">
            <a:avLst/>
          </a:prstGeom>
        </p:spPr>
        <p:txBody>
          <a:bodyPr anchor="t" rtlCol="false" tIns="0" lIns="0" bIns="0" rIns="0">
            <a:spAutoFit/>
          </a:bodyPr>
          <a:lstStyle/>
          <a:p>
            <a:pPr>
              <a:lnSpc>
                <a:spcPts val="2903"/>
              </a:lnSpc>
            </a:pPr>
            <a:r>
              <a:rPr lang="en-US" spc="77" sz="1935">
                <a:solidFill>
                  <a:srgbClr val="000000"/>
                </a:solidFill>
                <a:latin typeface="Open Sauce Light"/>
              </a:rPr>
              <a:t>North Carolina has warmed by about 1°F over the past 120 years. </a:t>
            </a:r>
          </a:p>
          <a:p>
            <a:pPr>
              <a:lnSpc>
                <a:spcPts val="2903"/>
              </a:lnSpc>
            </a:pPr>
            <a:r>
              <a:rPr lang="en-US" spc="77" sz="1935">
                <a:solidFill>
                  <a:srgbClr val="000000"/>
                </a:solidFill>
                <a:latin typeface="Open Sauce Light"/>
              </a:rPr>
              <a:t>Scientists expect the warming to continue in North Carolina through this century, in all seasons.</a:t>
            </a:r>
          </a:p>
          <a:p>
            <a:pPr marL="417952" indent="-208976" lvl="1">
              <a:lnSpc>
                <a:spcPts val="2903"/>
              </a:lnSpc>
              <a:buFont typeface="Arial"/>
              <a:buChar char="•"/>
            </a:pPr>
            <a:r>
              <a:rPr lang="en-US" spc="77" sz="1935">
                <a:solidFill>
                  <a:srgbClr val="000000"/>
                </a:solidFill>
                <a:latin typeface="Open Sauce Light"/>
              </a:rPr>
              <a:t>Annual average temperature increases relative to the recent climate (1996–2015) for North Carolina are projected to be on the order of 2°–5°F under the current emissions scenario and 2°–4°F under a lower emissions scenario by the middle of this century. </a:t>
            </a:r>
          </a:p>
          <a:p>
            <a:pPr>
              <a:lnSpc>
                <a:spcPts val="2903"/>
              </a:lnSpc>
            </a:pPr>
          </a:p>
          <a:p>
            <a:pPr>
              <a:lnSpc>
                <a:spcPts val="2903"/>
              </a:lnSpc>
            </a:pPr>
            <a:r>
              <a:rPr lang="en-US" spc="77" sz="1935">
                <a:solidFill>
                  <a:srgbClr val="000000"/>
                </a:solidFill>
                <a:latin typeface="Open Sauce Light"/>
              </a:rPr>
              <a:t>The amount of warming will depend on future emissions of heat-trapping gases. </a:t>
            </a:r>
          </a:p>
        </p:txBody>
      </p:sp>
      <p:sp>
        <p:nvSpPr>
          <p:cNvPr name="TextBox 5" id="5"/>
          <p:cNvSpPr txBox="true"/>
          <p:nvPr/>
        </p:nvSpPr>
        <p:spPr>
          <a:xfrm rot="0">
            <a:off x="1028700" y="9140666"/>
            <a:ext cx="6648600" cy="674370"/>
          </a:xfrm>
          <a:prstGeom prst="rect">
            <a:avLst/>
          </a:prstGeom>
        </p:spPr>
        <p:txBody>
          <a:bodyPr anchor="t" rtlCol="false" tIns="0" lIns="0" bIns="0" rIns="0">
            <a:spAutoFit/>
          </a:bodyPr>
          <a:lstStyle/>
          <a:p>
            <a:pPr>
              <a:lnSpc>
                <a:spcPts val="2700"/>
              </a:lnSpc>
            </a:pPr>
            <a:r>
              <a:rPr lang="en-US" spc="72" u="sng" sz="1800">
                <a:solidFill>
                  <a:srgbClr val="000000"/>
                </a:solidFill>
                <a:latin typeface="Open Sauce Light"/>
              </a:rPr>
              <a:t>NC Climate Science Report Plain Language Summary</a:t>
            </a:r>
          </a:p>
          <a:p>
            <a:pPr>
              <a:lnSpc>
                <a:spcPts val="2700"/>
              </a:lnSpc>
            </a:pPr>
            <a:r>
              <a:rPr lang="en-US" spc="72" u="sng" sz="1800">
                <a:solidFill>
                  <a:srgbClr val="000000"/>
                </a:solidFill>
                <a:latin typeface="Open Sauce Light"/>
              </a:rPr>
              <a:t>NC Climate Risk Assessment and Resilience Plan</a:t>
            </a:r>
          </a:p>
        </p:txBody>
      </p:sp>
      <p:sp>
        <p:nvSpPr>
          <p:cNvPr name="TextBox 6" id="6"/>
          <p:cNvSpPr txBox="true"/>
          <p:nvPr/>
        </p:nvSpPr>
        <p:spPr>
          <a:xfrm rot="0">
            <a:off x="9596927" y="8323084"/>
            <a:ext cx="7011255" cy="346433"/>
          </a:xfrm>
          <a:prstGeom prst="rect">
            <a:avLst/>
          </a:prstGeom>
        </p:spPr>
        <p:txBody>
          <a:bodyPr anchor="t" rtlCol="false" tIns="0" lIns="0" bIns="0" rIns="0">
            <a:spAutoFit/>
          </a:bodyPr>
          <a:lstStyle/>
          <a:p>
            <a:pPr>
              <a:lnSpc>
                <a:spcPts val="2847"/>
              </a:lnSpc>
            </a:pPr>
            <a:r>
              <a:rPr lang="en-US" spc="75" u="sng" sz="1898">
                <a:solidFill>
                  <a:srgbClr val="000000"/>
                </a:solidFill>
                <a:latin typeface="Open Sauce Light"/>
              </a:rPr>
              <a:t>National Climate Assessment State Climate Summaries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9655" y="109655"/>
              <a:ext cx="438619" cy="438619"/>
            </a:xfrm>
            <a:prstGeom prst="rect">
              <a:avLst/>
            </a:prstGeom>
          </p:spPr>
        </p:pic>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499545" y="9552243"/>
            <a:ext cx="394907" cy="262793"/>
          </a:xfrm>
          <a:prstGeom prst="rect">
            <a:avLst/>
          </a:prstGeom>
        </p:spPr>
      </p:pic>
      <p:pic>
        <p:nvPicPr>
          <p:cNvPr name="Picture 7" id="7"/>
          <p:cNvPicPr>
            <a:picLocks noChangeAspect="true"/>
          </p:cNvPicPr>
          <p:nvPr/>
        </p:nvPicPr>
        <p:blipFill>
          <a:blip r:embed="rId6">
            <a:alphaModFix amt="34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172116" y="3035726"/>
            <a:ext cx="3800893" cy="3863678"/>
          </a:xfrm>
          <a:prstGeom prst="rect">
            <a:avLst/>
          </a:prstGeom>
        </p:spPr>
      </p:pic>
      <p:sp>
        <p:nvSpPr>
          <p:cNvPr name="AutoShape 8" id="8"/>
          <p:cNvSpPr/>
          <p:nvPr/>
        </p:nvSpPr>
        <p:spPr>
          <a:xfrm rot="5400000">
            <a:off x="5668677" y="5422673"/>
            <a:ext cx="6855397" cy="0"/>
          </a:xfrm>
          <a:prstGeom prst="line">
            <a:avLst/>
          </a:prstGeom>
          <a:ln cap="rnd" w="47625">
            <a:solidFill>
              <a:srgbClr val="000000"/>
            </a:solidFill>
            <a:prstDash val="solid"/>
            <a:headEnd type="none" len="sm" w="sm"/>
            <a:tailEnd type="none" len="sm" w="sm"/>
          </a:ln>
        </p:spPr>
      </p:sp>
      <p:sp>
        <p:nvSpPr>
          <p:cNvPr name="TextBox 9" id="9"/>
          <p:cNvSpPr txBox="true"/>
          <p:nvPr/>
        </p:nvSpPr>
        <p:spPr>
          <a:xfrm rot="0">
            <a:off x="9812067" y="3366226"/>
            <a:ext cx="7292106" cy="4103370"/>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Nights have been getting warmer.</a:t>
            </a:r>
          </a:p>
          <a:p>
            <a:pPr marL="388620" indent="-194310" lvl="1">
              <a:lnSpc>
                <a:spcPts val="2700"/>
              </a:lnSpc>
              <a:buFont typeface="Arial"/>
              <a:buChar char="•"/>
            </a:pPr>
            <a:r>
              <a:rPr lang="en-US" spc="72" sz="1800">
                <a:solidFill>
                  <a:srgbClr val="000000"/>
                </a:solidFill>
                <a:latin typeface="Open Sauce Light"/>
              </a:rPr>
              <a:t>The last five </a:t>
            </a:r>
            <a:r>
              <a:rPr lang="en-US" spc="48" sz="1800">
                <a:solidFill>
                  <a:srgbClr val="000000"/>
                </a:solidFill>
                <a:latin typeface="Arimo"/>
              </a:rPr>
              <a:t>years (2015–2019) have had the warmest overnight low temperatures on record in North Carolina, with 2019 setting the record for the warmest lows in the recorded past. </a:t>
            </a:r>
          </a:p>
          <a:p>
            <a:pPr>
              <a:lnSpc>
                <a:spcPts val="2700"/>
              </a:lnSpc>
            </a:pPr>
          </a:p>
          <a:p>
            <a:pPr>
              <a:lnSpc>
                <a:spcPts val="2700"/>
              </a:lnSpc>
            </a:pPr>
            <a:r>
              <a:rPr lang="en-US" spc="72" sz="1800">
                <a:solidFill>
                  <a:srgbClr val="000000"/>
                </a:solidFill>
                <a:latin typeface="Open Sauce Light"/>
              </a:rPr>
              <a:t>The number of </a:t>
            </a:r>
            <a:r>
              <a:rPr lang="en-US" spc="72" sz="1800">
                <a:solidFill>
                  <a:srgbClr val="000000"/>
                </a:solidFill>
                <a:latin typeface="Open Sauce Light Bold"/>
              </a:rPr>
              <a:t>very warm nights</a:t>
            </a:r>
            <a:r>
              <a:rPr lang="en-US" spc="72" sz="1800">
                <a:solidFill>
                  <a:srgbClr val="000000"/>
                </a:solidFill>
                <a:latin typeface="Open Sauce Light"/>
              </a:rPr>
              <a:t> will </a:t>
            </a:r>
            <a:r>
              <a:rPr lang="en-US" spc="72" sz="1800">
                <a:solidFill>
                  <a:srgbClr val="000000"/>
                </a:solidFill>
                <a:latin typeface="Open Sauce Light Bold"/>
              </a:rPr>
              <a:t>very likely </a:t>
            </a:r>
            <a:r>
              <a:rPr lang="en-US" spc="72" sz="1800">
                <a:solidFill>
                  <a:srgbClr val="000000"/>
                </a:solidFill>
                <a:latin typeface="Open Sauce Light"/>
              </a:rPr>
              <a:t>increase, reducing relief from the heat of the day and increasing heat-related stress on public health; households and people who lack access to sufficient cooling will be most vulnerable.</a:t>
            </a:r>
          </a:p>
          <a:p>
            <a:pPr>
              <a:lnSpc>
                <a:spcPts val="2700"/>
              </a:lnSpc>
            </a:pPr>
          </a:p>
          <a:p>
            <a:pPr>
              <a:lnSpc>
                <a:spcPts val="2700"/>
              </a:lnSpc>
            </a:pPr>
            <a:r>
              <a:rPr lang="en-US" spc="48" sz="1800">
                <a:solidFill>
                  <a:srgbClr val="000000"/>
                </a:solidFill>
                <a:latin typeface="Arimo"/>
              </a:rPr>
              <a:t>These warm nights affect public health and agriculture.</a:t>
            </a:r>
          </a:p>
        </p:txBody>
      </p:sp>
      <p:sp>
        <p:nvSpPr>
          <p:cNvPr name="TextBox 10" id="10"/>
          <p:cNvSpPr txBox="true"/>
          <p:nvPr/>
        </p:nvSpPr>
        <p:spPr>
          <a:xfrm rot="0">
            <a:off x="5865372" y="9140666"/>
            <a:ext cx="6648600" cy="674370"/>
          </a:xfrm>
          <a:prstGeom prst="rect">
            <a:avLst/>
          </a:prstGeom>
        </p:spPr>
        <p:txBody>
          <a:bodyPr anchor="t" rtlCol="false" tIns="0" lIns="0" bIns="0" rIns="0">
            <a:spAutoFit/>
          </a:bodyPr>
          <a:lstStyle/>
          <a:p>
            <a:pPr>
              <a:lnSpc>
                <a:spcPts val="2700"/>
              </a:lnSpc>
            </a:pPr>
            <a:r>
              <a:rPr lang="en-US" spc="72" u="sng" sz="1800">
                <a:solidFill>
                  <a:srgbClr val="000000"/>
                </a:solidFill>
                <a:latin typeface="Open Sauce Light"/>
              </a:rPr>
              <a:t>NC Climate Science Report Plain Language Summary</a:t>
            </a:r>
          </a:p>
          <a:p>
            <a:pPr>
              <a:lnSpc>
                <a:spcPts val="2700"/>
              </a:lnSpc>
            </a:pPr>
            <a:r>
              <a:rPr lang="en-US" spc="72" u="sng" sz="1800">
                <a:solidFill>
                  <a:srgbClr val="000000"/>
                </a:solidFill>
                <a:latin typeface="Open Sauce Light"/>
              </a:rPr>
              <a:t>NC Climate Risk Assessment and Resilience Plan</a:t>
            </a:r>
          </a:p>
        </p:txBody>
      </p:sp>
      <p:sp>
        <p:nvSpPr>
          <p:cNvPr name="TextBox 11" id="11"/>
          <p:cNvSpPr txBox="true"/>
          <p:nvPr/>
        </p:nvSpPr>
        <p:spPr>
          <a:xfrm rot="0">
            <a:off x="1028700" y="3366226"/>
            <a:ext cx="7292106" cy="4103370"/>
          </a:xfrm>
          <a:prstGeom prst="rect">
            <a:avLst/>
          </a:prstGeom>
        </p:spPr>
        <p:txBody>
          <a:bodyPr anchor="t" rtlCol="false" tIns="0" lIns="0" bIns="0" rIns="0">
            <a:spAutoFit/>
          </a:bodyPr>
          <a:lstStyle/>
          <a:p>
            <a:pPr>
              <a:lnSpc>
                <a:spcPts val="2700"/>
              </a:lnSpc>
            </a:pPr>
            <a:r>
              <a:rPr lang="en-US" spc="72" sz="1800">
                <a:solidFill>
                  <a:srgbClr val="000000"/>
                </a:solidFill>
                <a:latin typeface="Open Sauce Light"/>
              </a:rPr>
              <a:t>There is no historical trend in </a:t>
            </a:r>
            <a:r>
              <a:rPr lang="en-US" spc="72" sz="1800">
                <a:solidFill>
                  <a:srgbClr val="000000"/>
                </a:solidFill>
                <a:latin typeface="Open Sauce Light Bold"/>
              </a:rPr>
              <a:t>very hot days</a:t>
            </a:r>
          </a:p>
          <a:p>
            <a:pPr>
              <a:lnSpc>
                <a:spcPts val="2700"/>
              </a:lnSpc>
            </a:pPr>
          </a:p>
          <a:p>
            <a:pPr>
              <a:lnSpc>
                <a:spcPts val="2700"/>
              </a:lnSpc>
            </a:pPr>
            <a:r>
              <a:rPr lang="en-US" spc="72" sz="1800">
                <a:solidFill>
                  <a:srgbClr val="000000"/>
                </a:solidFill>
                <a:latin typeface="Open Sauce Light"/>
              </a:rPr>
              <a:t>It is </a:t>
            </a:r>
            <a:r>
              <a:rPr lang="en-US" spc="72" sz="1800">
                <a:solidFill>
                  <a:srgbClr val="000000"/>
                </a:solidFill>
                <a:latin typeface="Open Sauce Light Bold"/>
              </a:rPr>
              <a:t>likely </a:t>
            </a:r>
            <a:r>
              <a:rPr lang="en-US" spc="72" sz="1800">
                <a:solidFill>
                  <a:srgbClr val="000000"/>
                </a:solidFill>
                <a:latin typeface="Open Sauce Light"/>
              </a:rPr>
              <a:t>that the number of hot and very hot days will increase in the future</a:t>
            </a:r>
            <a:r>
              <a:rPr lang="en-US" spc="72" sz="1800">
                <a:solidFill>
                  <a:srgbClr val="000000"/>
                </a:solidFill>
                <a:latin typeface="Open Sauce Light"/>
              </a:rPr>
              <a:t>, consistent with the overall trend in warming. </a:t>
            </a:r>
          </a:p>
          <a:p>
            <a:pPr marL="388620" indent="-194310" lvl="1">
              <a:lnSpc>
                <a:spcPts val="2700"/>
              </a:lnSpc>
              <a:buFont typeface="Arial"/>
              <a:buChar char="•"/>
            </a:pPr>
            <a:r>
              <a:rPr lang="en-US" spc="72" sz="1800">
                <a:solidFill>
                  <a:srgbClr val="000000"/>
                </a:solidFill>
                <a:latin typeface="Open Sauce Light"/>
              </a:rPr>
              <a:t>This increased heat, together with increases in humidity, will present a public health risk. </a:t>
            </a:r>
          </a:p>
          <a:p>
            <a:pPr marL="388620" indent="-194310" lvl="1">
              <a:lnSpc>
                <a:spcPts val="2700"/>
              </a:lnSpc>
              <a:buFont typeface="Arial"/>
              <a:buChar char="•"/>
            </a:pPr>
            <a:r>
              <a:rPr lang="en-US" spc="72" sz="1800">
                <a:solidFill>
                  <a:srgbClr val="000000"/>
                </a:solidFill>
                <a:latin typeface="Open Sauce Light"/>
              </a:rPr>
              <a:t>The heat index is a measure that combines air temperature and relative humidity to get at how the human body experiences these conditions. It is very likely that there will be more days with dangerously high heat index values due to increases in temperature and humidity.</a:t>
            </a:r>
          </a:p>
        </p:txBody>
      </p:sp>
      <p:sp>
        <p:nvSpPr>
          <p:cNvPr name="AutoShape 12" id="12"/>
          <p:cNvSpPr/>
          <p:nvPr/>
        </p:nvSpPr>
        <p:spPr>
          <a:xfrm rot="0">
            <a:off x="4464231" y="1028700"/>
            <a:ext cx="9216664" cy="0"/>
          </a:xfrm>
          <a:prstGeom prst="line">
            <a:avLst/>
          </a:prstGeom>
          <a:ln cap="rnd" w="657225">
            <a:solidFill>
              <a:srgbClr val="ED3D3D"/>
            </a:solidFill>
            <a:prstDash val="solid"/>
            <a:headEnd type="none" len="sm" w="sm"/>
            <a:tailEnd type="none" len="sm" w="sm"/>
          </a:ln>
        </p:spPr>
      </p:sp>
      <p:sp>
        <p:nvSpPr>
          <p:cNvPr name="TextBox 13" id="13"/>
          <p:cNvSpPr txBox="true"/>
          <p:nvPr/>
        </p:nvSpPr>
        <p:spPr>
          <a:xfrm rot="0">
            <a:off x="4838108" y="1137285"/>
            <a:ext cx="8469139" cy="382905"/>
          </a:xfrm>
          <a:prstGeom prst="rect">
            <a:avLst/>
          </a:prstGeom>
        </p:spPr>
        <p:txBody>
          <a:bodyPr anchor="t" rtlCol="false" tIns="0" lIns="0" bIns="0" rIns="0">
            <a:spAutoFit/>
          </a:bodyPr>
          <a:lstStyle/>
          <a:p>
            <a:pPr algn="ctr">
              <a:lnSpc>
                <a:spcPts val="3299"/>
              </a:lnSpc>
              <a:spcBef>
                <a:spcPct val="0"/>
              </a:spcBef>
            </a:pPr>
            <a:r>
              <a:rPr lang="en-US" spc="87" sz="2199">
                <a:solidFill>
                  <a:srgbClr val="F5F5EF"/>
                </a:solidFill>
                <a:latin typeface="Open Sauce Light Bold"/>
              </a:rPr>
              <a:t>In the future, both days and nights are likely to get hotter</a:t>
            </a:r>
          </a:p>
        </p:txBody>
      </p:sp>
      <p:sp>
        <p:nvSpPr>
          <p:cNvPr name="TextBox 14" id="14"/>
          <p:cNvSpPr txBox="true"/>
          <p:nvPr/>
        </p:nvSpPr>
        <p:spPr>
          <a:xfrm rot="0">
            <a:off x="9479935" y="1712597"/>
            <a:ext cx="7956369" cy="128502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Warmer Nights</a:t>
            </a:r>
          </a:p>
        </p:txBody>
      </p:sp>
      <p:sp>
        <p:nvSpPr>
          <p:cNvPr name="TextBox 15" id="15"/>
          <p:cNvSpPr txBox="true"/>
          <p:nvPr/>
        </p:nvSpPr>
        <p:spPr>
          <a:xfrm rot="0">
            <a:off x="1028700" y="1712597"/>
            <a:ext cx="7956369" cy="128502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Hotter Days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9655" y="109655"/>
              <a:ext cx="438619" cy="438619"/>
            </a:xfrm>
            <a:prstGeom prst="rect">
              <a:avLst/>
            </a:prstGeom>
          </p:spPr>
        </p:pic>
      </p:grpSp>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7499545" y="9552243"/>
            <a:ext cx="394907" cy="262793"/>
          </a:xfrm>
          <a:prstGeom prst="rect">
            <a:avLst/>
          </a:prstGeom>
        </p:spPr>
      </p:pic>
      <p:pic>
        <p:nvPicPr>
          <p:cNvPr name="Picture 7" id="7"/>
          <p:cNvPicPr>
            <a:picLocks noChangeAspect="true"/>
          </p:cNvPicPr>
          <p:nvPr/>
        </p:nvPicPr>
        <p:blipFill>
          <a:blip r:embed="rId7"/>
          <a:srcRect l="3331" t="0" r="7217" b="62953"/>
          <a:stretch>
            <a:fillRect/>
          </a:stretch>
        </p:blipFill>
        <p:spPr>
          <a:xfrm flipH="false" flipV="false" rot="0">
            <a:off x="1887466" y="2997626"/>
            <a:ext cx="4331680" cy="2602736"/>
          </a:xfrm>
          <a:prstGeom prst="rect">
            <a:avLst/>
          </a:prstGeom>
        </p:spPr>
      </p:pic>
      <p:pic>
        <p:nvPicPr>
          <p:cNvPr name="Picture 8" id="8"/>
          <p:cNvPicPr>
            <a:picLocks noChangeAspect="true"/>
          </p:cNvPicPr>
          <p:nvPr/>
        </p:nvPicPr>
        <p:blipFill>
          <a:blip r:embed="rId7"/>
          <a:srcRect l="5161" t="63275" r="10548" b="7518"/>
          <a:stretch>
            <a:fillRect/>
          </a:stretch>
        </p:blipFill>
        <p:spPr>
          <a:xfrm flipH="false" flipV="false" rot="0">
            <a:off x="4838108" y="5441431"/>
            <a:ext cx="4081751" cy="2051837"/>
          </a:xfrm>
          <a:prstGeom prst="rect">
            <a:avLst/>
          </a:prstGeom>
        </p:spPr>
      </p:pic>
      <p:pic>
        <p:nvPicPr>
          <p:cNvPr name="Picture 9" id="9"/>
          <p:cNvPicPr>
            <a:picLocks noChangeAspect="true"/>
          </p:cNvPicPr>
          <p:nvPr/>
        </p:nvPicPr>
        <p:blipFill>
          <a:blip r:embed="rId8"/>
          <a:srcRect l="0" t="0" r="3603" b="63517"/>
          <a:stretch>
            <a:fillRect/>
          </a:stretch>
        </p:blipFill>
        <p:spPr>
          <a:xfrm flipH="false" flipV="false" rot="0">
            <a:off x="10915338" y="2997626"/>
            <a:ext cx="5085563" cy="2614506"/>
          </a:xfrm>
          <a:prstGeom prst="rect">
            <a:avLst/>
          </a:prstGeom>
        </p:spPr>
      </p:pic>
      <p:pic>
        <p:nvPicPr>
          <p:cNvPr name="Picture 10" id="10"/>
          <p:cNvPicPr>
            <a:picLocks noChangeAspect="true"/>
          </p:cNvPicPr>
          <p:nvPr/>
        </p:nvPicPr>
        <p:blipFill>
          <a:blip r:embed="rId8"/>
          <a:srcRect l="10208" t="35937" r="16211" b="37575"/>
          <a:stretch>
            <a:fillRect/>
          </a:stretch>
        </p:blipFill>
        <p:spPr>
          <a:xfrm flipH="false" flipV="false" rot="0">
            <a:off x="9576286" y="5373696"/>
            <a:ext cx="3881834" cy="1898170"/>
          </a:xfrm>
          <a:prstGeom prst="rect">
            <a:avLst/>
          </a:prstGeom>
        </p:spPr>
      </p:pic>
      <p:pic>
        <p:nvPicPr>
          <p:cNvPr name="Picture 11" id="11"/>
          <p:cNvPicPr>
            <a:picLocks noChangeAspect="true"/>
          </p:cNvPicPr>
          <p:nvPr/>
        </p:nvPicPr>
        <p:blipFill>
          <a:blip r:embed="rId9">
            <a:alphaModFix amt="34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7172116" y="3035726"/>
            <a:ext cx="3800893" cy="3863678"/>
          </a:xfrm>
          <a:prstGeom prst="rect">
            <a:avLst/>
          </a:prstGeom>
        </p:spPr>
      </p:pic>
      <p:sp>
        <p:nvSpPr>
          <p:cNvPr name="AutoShape 12" id="12"/>
          <p:cNvSpPr/>
          <p:nvPr/>
        </p:nvSpPr>
        <p:spPr>
          <a:xfrm rot="5400000">
            <a:off x="5668677" y="5422673"/>
            <a:ext cx="6855397" cy="0"/>
          </a:xfrm>
          <a:prstGeom prst="line">
            <a:avLst/>
          </a:prstGeom>
          <a:ln cap="rnd" w="47625">
            <a:solidFill>
              <a:srgbClr val="000000"/>
            </a:solidFill>
            <a:prstDash val="solid"/>
            <a:headEnd type="none" len="sm" w="sm"/>
            <a:tailEnd type="none" len="sm" w="sm"/>
          </a:ln>
        </p:spPr>
      </p:sp>
      <p:sp>
        <p:nvSpPr>
          <p:cNvPr name="AutoShape 13" id="13"/>
          <p:cNvSpPr/>
          <p:nvPr/>
        </p:nvSpPr>
        <p:spPr>
          <a:xfrm rot="0">
            <a:off x="4464231" y="1028700"/>
            <a:ext cx="9216664" cy="0"/>
          </a:xfrm>
          <a:prstGeom prst="line">
            <a:avLst/>
          </a:prstGeom>
          <a:ln cap="rnd" w="657225">
            <a:solidFill>
              <a:srgbClr val="ED3D3D"/>
            </a:solidFill>
            <a:prstDash val="solid"/>
            <a:headEnd type="none" len="sm" w="sm"/>
            <a:tailEnd type="none" len="sm" w="sm"/>
          </a:ln>
        </p:spPr>
      </p:sp>
      <p:pic>
        <p:nvPicPr>
          <p:cNvPr name="Picture 14" id="14"/>
          <p:cNvPicPr>
            <a:picLocks noChangeAspect="true"/>
          </p:cNvPicPr>
          <p:nvPr/>
        </p:nvPicPr>
        <p:blipFill>
          <a:blip r:embed="rId7"/>
          <a:srcRect l="0" t="87509" r="0" b="0"/>
          <a:stretch>
            <a:fillRect/>
          </a:stretch>
        </p:blipFill>
        <p:spPr>
          <a:xfrm flipH="false" flipV="false" rot="0">
            <a:off x="2164289" y="7493268"/>
            <a:ext cx="4708283" cy="853218"/>
          </a:xfrm>
          <a:prstGeom prst="rect">
            <a:avLst/>
          </a:prstGeom>
        </p:spPr>
      </p:pic>
      <p:pic>
        <p:nvPicPr>
          <p:cNvPr name="Picture 15" id="15"/>
          <p:cNvPicPr>
            <a:picLocks noChangeAspect="true"/>
          </p:cNvPicPr>
          <p:nvPr/>
        </p:nvPicPr>
        <p:blipFill>
          <a:blip r:embed="rId8"/>
          <a:srcRect l="0" t="87971" r="0" b="0"/>
          <a:stretch>
            <a:fillRect/>
          </a:stretch>
        </p:blipFill>
        <p:spPr>
          <a:xfrm flipH="false" flipV="false" rot="0">
            <a:off x="10973009" y="7441205"/>
            <a:ext cx="5275648" cy="862028"/>
          </a:xfrm>
          <a:prstGeom prst="rect">
            <a:avLst/>
          </a:prstGeom>
        </p:spPr>
      </p:pic>
      <p:sp>
        <p:nvSpPr>
          <p:cNvPr name="TextBox 16" id="16"/>
          <p:cNvSpPr txBox="true"/>
          <p:nvPr/>
        </p:nvSpPr>
        <p:spPr>
          <a:xfrm rot="0">
            <a:off x="9479935" y="1712597"/>
            <a:ext cx="7956369" cy="128502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Warmer Nights</a:t>
            </a:r>
          </a:p>
        </p:txBody>
      </p:sp>
      <p:sp>
        <p:nvSpPr>
          <p:cNvPr name="TextBox 17" id="17"/>
          <p:cNvSpPr txBox="true"/>
          <p:nvPr/>
        </p:nvSpPr>
        <p:spPr>
          <a:xfrm rot="0">
            <a:off x="1573699" y="9757886"/>
            <a:ext cx="15140602" cy="331470"/>
          </a:xfrm>
          <a:prstGeom prst="rect">
            <a:avLst/>
          </a:prstGeom>
        </p:spPr>
        <p:txBody>
          <a:bodyPr anchor="t" rtlCol="false" tIns="0" lIns="0" bIns="0" rIns="0">
            <a:spAutoFit/>
          </a:bodyPr>
          <a:lstStyle/>
          <a:p>
            <a:pPr algn="ctr">
              <a:lnSpc>
                <a:spcPts val="2700"/>
              </a:lnSpc>
            </a:pPr>
            <a:r>
              <a:rPr lang="en-US" spc="72" u="sng" sz="1800">
                <a:solidFill>
                  <a:srgbClr val="000000"/>
                </a:solidFill>
                <a:latin typeface="Open Sauce Light"/>
              </a:rPr>
              <a:t>NC Climate Science Report Plain Language Summary</a:t>
            </a:r>
            <a:r>
              <a:rPr lang="en-US" spc="72" sz="1800">
                <a:solidFill>
                  <a:srgbClr val="000000"/>
                </a:solidFill>
                <a:latin typeface="Open Sauce Light"/>
              </a:rPr>
              <a:t>            </a:t>
            </a:r>
            <a:r>
              <a:rPr lang="en-US" spc="72" u="sng" sz="1800">
                <a:solidFill>
                  <a:srgbClr val="000000"/>
                </a:solidFill>
                <a:latin typeface="Open Sauce Light"/>
              </a:rPr>
              <a:t>NC Climate Risk Assessment and Resilience Plan</a:t>
            </a:r>
          </a:p>
        </p:txBody>
      </p:sp>
      <p:sp>
        <p:nvSpPr>
          <p:cNvPr name="TextBox 18" id="18"/>
          <p:cNvSpPr txBox="true"/>
          <p:nvPr/>
        </p:nvSpPr>
        <p:spPr>
          <a:xfrm rot="0">
            <a:off x="1028700" y="1712597"/>
            <a:ext cx="7956369" cy="128502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Hotter Days</a:t>
            </a:r>
          </a:p>
        </p:txBody>
      </p:sp>
      <p:sp>
        <p:nvSpPr>
          <p:cNvPr name="TextBox 19" id="19"/>
          <p:cNvSpPr txBox="true"/>
          <p:nvPr/>
        </p:nvSpPr>
        <p:spPr>
          <a:xfrm rot="0">
            <a:off x="4838108" y="1137285"/>
            <a:ext cx="8469139" cy="382905"/>
          </a:xfrm>
          <a:prstGeom prst="rect">
            <a:avLst/>
          </a:prstGeom>
        </p:spPr>
        <p:txBody>
          <a:bodyPr anchor="t" rtlCol="false" tIns="0" lIns="0" bIns="0" rIns="0">
            <a:spAutoFit/>
          </a:bodyPr>
          <a:lstStyle/>
          <a:p>
            <a:pPr algn="ctr">
              <a:lnSpc>
                <a:spcPts val="3299"/>
              </a:lnSpc>
              <a:spcBef>
                <a:spcPct val="0"/>
              </a:spcBef>
            </a:pPr>
            <a:r>
              <a:rPr lang="en-US" spc="87" sz="2199">
                <a:solidFill>
                  <a:srgbClr val="F5F5EF"/>
                </a:solidFill>
                <a:latin typeface="Open Sauce Light Bold"/>
              </a:rPr>
              <a:t>In the future, both days and nights are likely to get hotter</a:t>
            </a:r>
          </a:p>
        </p:txBody>
      </p:sp>
      <p:pic>
        <p:nvPicPr>
          <p:cNvPr name="Picture 20" id="20"/>
          <p:cNvPicPr>
            <a:picLocks noChangeAspect="true"/>
          </p:cNvPicPr>
          <p:nvPr/>
        </p:nvPicPr>
        <p:blipFill>
          <a:blip r:embed="rId7"/>
          <a:srcRect l="3886" t="35271" r="10548" b="37631"/>
          <a:stretch>
            <a:fillRect/>
          </a:stretch>
        </p:blipFill>
        <p:spPr>
          <a:xfrm flipH="false" flipV="false" rot="0">
            <a:off x="320748" y="5441431"/>
            <a:ext cx="4143482" cy="1903700"/>
          </a:xfrm>
          <a:prstGeom prst="rect">
            <a:avLst/>
          </a:prstGeom>
        </p:spPr>
      </p:pic>
      <p:pic>
        <p:nvPicPr>
          <p:cNvPr name="Picture 21" id="21"/>
          <p:cNvPicPr>
            <a:picLocks noChangeAspect="true"/>
          </p:cNvPicPr>
          <p:nvPr/>
        </p:nvPicPr>
        <p:blipFill>
          <a:blip r:embed="rId8"/>
          <a:srcRect l="10208" t="62424" r="16213" b="12377"/>
          <a:stretch>
            <a:fillRect/>
          </a:stretch>
        </p:blipFill>
        <p:spPr>
          <a:xfrm flipH="false" flipV="false" rot="0">
            <a:off x="13864579" y="5528222"/>
            <a:ext cx="3881689" cy="1805810"/>
          </a:xfrm>
          <a:prstGeom prst="rect">
            <a:avLst/>
          </a:prstGeom>
        </p:spPr>
      </p:pic>
      <p:sp>
        <p:nvSpPr>
          <p:cNvPr name="TextBox 22" id="22"/>
          <p:cNvSpPr txBox="true"/>
          <p:nvPr/>
        </p:nvSpPr>
        <p:spPr>
          <a:xfrm rot="0">
            <a:off x="1681347" y="8710423"/>
            <a:ext cx="5739592" cy="248095"/>
          </a:xfrm>
          <a:prstGeom prst="rect">
            <a:avLst/>
          </a:prstGeom>
        </p:spPr>
        <p:txBody>
          <a:bodyPr anchor="t" rtlCol="false" tIns="0" lIns="0" bIns="0" rIns="0">
            <a:spAutoFit/>
          </a:bodyPr>
          <a:lstStyle/>
          <a:p>
            <a:pPr algn="ctr">
              <a:lnSpc>
                <a:spcPts val="2075"/>
              </a:lnSpc>
              <a:spcBef>
                <a:spcPct val="0"/>
              </a:spcBef>
            </a:pPr>
            <a:r>
              <a:rPr lang="en-US" sz="1482">
                <a:solidFill>
                  <a:srgbClr val="000000"/>
                </a:solidFill>
                <a:latin typeface="Muli Regular"/>
              </a:rPr>
              <a:t>*</a:t>
            </a:r>
            <a:r>
              <a:rPr lang="en-US" sz="1482">
                <a:solidFill>
                  <a:srgbClr val="000000"/>
                </a:solidFill>
                <a:latin typeface="Muli Regular"/>
              </a:rPr>
              <a:t>The long-term (1900-2018) average is 9.9 very hot days per year</a:t>
            </a:r>
          </a:p>
        </p:txBody>
      </p:sp>
      <p:sp>
        <p:nvSpPr>
          <p:cNvPr name="TextBox 23" id="23"/>
          <p:cNvSpPr txBox="true"/>
          <p:nvPr/>
        </p:nvSpPr>
        <p:spPr>
          <a:xfrm rot="0">
            <a:off x="10539657" y="8710423"/>
            <a:ext cx="6738867" cy="248095"/>
          </a:xfrm>
          <a:prstGeom prst="rect">
            <a:avLst/>
          </a:prstGeom>
        </p:spPr>
        <p:txBody>
          <a:bodyPr anchor="t" rtlCol="false" tIns="0" lIns="0" bIns="0" rIns="0">
            <a:spAutoFit/>
          </a:bodyPr>
          <a:lstStyle/>
          <a:p>
            <a:pPr algn="ctr">
              <a:lnSpc>
                <a:spcPts val="2075"/>
              </a:lnSpc>
              <a:spcBef>
                <a:spcPct val="0"/>
              </a:spcBef>
            </a:pPr>
            <a:r>
              <a:rPr lang="en-US" sz="1482">
                <a:solidFill>
                  <a:srgbClr val="000000"/>
                </a:solidFill>
                <a:latin typeface="Muli Regular"/>
              </a:rPr>
              <a:t>*</a:t>
            </a:r>
            <a:r>
              <a:rPr lang="en-US" sz="1482">
                <a:solidFill>
                  <a:srgbClr val="000000"/>
                </a:solidFill>
                <a:latin typeface="Muli Regular"/>
              </a:rPr>
              <a:t>The long-term (1900-2018) average is 4.6 very warm nights per year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DF2B"/>
        </a:solidFill>
      </p:bgPr>
    </p:bg>
    <p:spTree>
      <p:nvGrpSpPr>
        <p:cNvPr id="1" name=""/>
        <p:cNvGrpSpPr/>
        <p:nvPr/>
      </p:nvGrpSpPr>
      <p:grpSpPr>
        <a:xfrm>
          <a:off x="0" y="0"/>
          <a:ext cx="0" cy="0"/>
          <a:chOff x="0" y="0"/>
          <a:chExt cx="0" cy="0"/>
        </a:xfrm>
      </p:grpSpPr>
      <p:grpSp>
        <p:nvGrpSpPr>
          <p:cNvPr name="Group 2" id="2"/>
          <p:cNvGrpSpPr/>
          <p:nvPr/>
        </p:nvGrpSpPr>
        <p:grpSpPr>
          <a:xfrm rot="0">
            <a:off x="8774291" y="2565646"/>
            <a:ext cx="8485009" cy="5385729"/>
            <a:chOff x="0" y="0"/>
            <a:chExt cx="11313345" cy="7180973"/>
          </a:xfrm>
        </p:grpSpPr>
        <p:sp>
          <p:nvSpPr>
            <p:cNvPr name="TextBox 3" id="3"/>
            <p:cNvSpPr txBox="true"/>
            <p:nvPr/>
          </p:nvSpPr>
          <p:spPr>
            <a:xfrm rot="0">
              <a:off x="0" y="-47625"/>
              <a:ext cx="11313345" cy="1011233"/>
            </a:xfrm>
            <a:prstGeom prst="rect">
              <a:avLst/>
            </a:prstGeom>
          </p:spPr>
          <p:txBody>
            <a:bodyPr anchor="t" rtlCol="false" tIns="0" lIns="0" bIns="0" rIns="0">
              <a:spAutoFit/>
            </a:bodyPr>
            <a:lstStyle/>
            <a:p>
              <a:pPr>
                <a:lnSpc>
                  <a:spcPts val="3184"/>
                </a:lnSpc>
              </a:pPr>
              <a:r>
                <a:rPr lang="en-US" spc="84" sz="2122">
                  <a:solidFill>
                    <a:srgbClr val="000000"/>
                  </a:solidFill>
                  <a:latin typeface="Open Sauce Light"/>
                </a:rPr>
                <a:t>As now, the climate, the season, and potential pests all affect the selection of what and when to plant.</a:t>
              </a:r>
            </a:p>
          </p:txBody>
        </p:sp>
        <p:sp>
          <p:nvSpPr>
            <p:cNvPr name="TextBox 4" id="4"/>
            <p:cNvSpPr txBox="true"/>
            <p:nvPr/>
          </p:nvSpPr>
          <p:spPr>
            <a:xfrm rot="0">
              <a:off x="0" y="2525337"/>
              <a:ext cx="11313345" cy="1011233"/>
            </a:xfrm>
            <a:prstGeom prst="rect">
              <a:avLst/>
            </a:prstGeom>
          </p:spPr>
          <p:txBody>
            <a:bodyPr anchor="t" rtlCol="false" tIns="0" lIns="0" bIns="0" rIns="0">
              <a:spAutoFit/>
            </a:bodyPr>
            <a:lstStyle/>
            <a:p>
              <a:pPr>
                <a:lnSpc>
                  <a:spcPts val="3184"/>
                </a:lnSpc>
              </a:pPr>
              <a:r>
                <a:rPr lang="en-US" spc="84" sz="2122">
                  <a:solidFill>
                    <a:srgbClr val="000000"/>
                  </a:solidFill>
                  <a:latin typeface="Open Sauce Light"/>
                </a:rPr>
                <a:t>Are you planting something that will live &lt;1 to a few years? Consider current and recent climate information</a:t>
              </a:r>
              <a:r>
                <a:rPr lang="en-US" spc="126" sz="2122">
                  <a:solidFill>
                    <a:srgbClr val="000000"/>
                  </a:solidFill>
                  <a:latin typeface="Arimo"/>
                </a:rPr>
                <a:t> </a:t>
              </a:r>
            </a:p>
          </p:txBody>
        </p:sp>
        <p:sp>
          <p:nvSpPr>
            <p:cNvPr name="TextBox 5" id="5"/>
            <p:cNvSpPr txBox="true"/>
            <p:nvPr/>
          </p:nvSpPr>
          <p:spPr>
            <a:xfrm rot="0">
              <a:off x="0" y="5098287"/>
              <a:ext cx="11313345" cy="2082685"/>
            </a:xfrm>
            <a:prstGeom prst="rect">
              <a:avLst/>
            </a:prstGeom>
          </p:spPr>
          <p:txBody>
            <a:bodyPr anchor="t" rtlCol="false" tIns="0" lIns="0" bIns="0" rIns="0">
              <a:spAutoFit/>
            </a:bodyPr>
            <a:lstStyle/>
            <a:p>
              <a:pPr>
                <a:lnSpc>
                  <a:spcPts val="3184"/>
                </a:lnSpc>
              </a:pPr>
              <a:r>
                <a:rPr lang="en-US" spc="84" sz="2122">
                  <a:solidFill>
                    <a:srgbClr val="000000"/>
                  </a:solidFill>
                  <a:latin typeface="Open Sauce Light"/>
                </a:rPr>
                <a:t>Are you planting something that will live for 10-50+ years? Consider future climate projections as well as how the landscape may change (e.g., is the area urbanizing or likely to become more urban?)</a:t>
              </a:r>
            </a:p>
          </p:txBody>
        </p:sp>
        <p:sp>
          <p:nvSpPr>
            <p:cNvPr name="AutoShape 6" id="6"/>
            <p:cNvSpPr/>
            <p:nvPr/>
          </p:nvSpPr>
          <p:spPr>
            <a:xfrm rot="-5400000">
              <a:off x="5649178" y="-3888387"/>
              <a:ext cx="14990" cy="11313345"/>
            </a:xfrm>
            <a:prstGeom prst="rect">
              <a:avLst/>
            </a:prstGeom>
            <a:solidFill>
              <a:srgbClr val="000000"/>
            </a:solidFill>
          </p:spPr>
        </p:sp>
        <p:sp>
          <p:nvSpPr>
            <p:cNvPr name="AutoShape 7" id="7"/>
            <p:cNvSpPr/>
            <p:nvPr/>
          </p:nvSpPr>
          <p:spPr>
            <a:xfrm rot="-5400000">
              <a:off x="5649184" y="-1315431"/>
              <a:ext cx="14978" cy="11313345"/>
            </a:xfrm>
            <a:prstGeom prst="rect">
              <a:avLst/>
            </a:prstGeom>
            <a:solidFill>
              <a:srgbClr val="00000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3242" y="6213744"/>
            <a:ext cx="1684924" cy="1739276"/>
          </a:xfrm>
          <a:prstGeom prst="rect">
            <a:avLst/>
          </a:prstGeom>
        </p:spPr>
      </p:pic>
      <p:sp>
        <p:nvSpPr>
          <p:cNvPr name="TextBox 9" id="9"/>
          <p:cNvSpPr txBox="true"/>
          <p:nvPr/>
        </p:nvSpPr>
        <p:spPr>
          <a:xfrm rot="0">
            <a:off x="1363242" y="1854060"/>
            <a:ext cx="6824047" cy="3778888"/>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Adapting to Changing Temperatures</a:t>
            </a:r>
          </a:p>
        </p:txBody>
      </p:sp>
      <p:sp>
        <p:nvSpPr>
          <p:cNvPr name="TextBox 10" id="10"/>
          <p:cNvSpPr txBox="true"/>
          <p:nvPr/>
        </p:nvSpPr>
        <p:spPr>
          <a:xfrm rot="0">
            <a:off x="3644185" y="6209523"/>
            <a:ext cx="3669990" cy="1804867"/>
          </a:xfrm>
          <a:prstGeom prst="rect">
            <a:avLst/>
          </a:prstGeom>
        </p:spPr>
        <p:txBody>
          <a:bodyPr anchor="t" rtlCol="false" tIns="0" lIns="0" bIns="0" rIns="0">
            <a:spAutoFit/>
          </a:bodyPr>
          <a:lstStyle/>
          <a:p>
            <a:pPr>
              <a:lnSpc>
                <a:spcPts val="7150"/>
              </a:lnSpc>
            </a:pPr>
            <a:r>
              <a:rPr lang="en-US" sz="6500">
                <a:solidFill>
                  <a:srgbClr val="000000"/>
                </a:solidFill>
                <a:latin typeface="Glacial Indifference"/>
              </a:rPr>
              <a:t>The Home Garden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9676989" y="1909948"/>
            <a:ext cx="8069279" cy="7013548"/>
          </a:xfrm>
          <a:prstGeom prst="rect">
            <a:avLst/>
          </a:prstGeom>
        </p:spPr>
      </p:pic>
      <p:sp>
        <p:nvSpPr>
          <p:cNvPr name="TextBox 3" id="3"/>
          <p:cNvSpPr txBox="true"/>
          <p:nvPr/>
        </p:nvSpPr>
        <p:spPr>
          <a:xfrm rot="0">
            <a:off x="1187631" y="847984"/>
            <a:ext cx="9292596" cy="2531959"/>
          </a:xfrm>
          <a:prstGeom prst="rect">
            <a:avLst/>
          </a:prstGeom>
        </p:spPr>
        <p:txBody>
          <a:bodyPr anchor="t" rtlCol="false" tIns="0" lIns="0" bIns="0" rIns="0">
            <a:spAutoFit/>
          </a:bodyPr>
          <a:lstStyle/>
          <a:p>
            <a:pPr>
              <a:lnSpc>
                <a:spcPts val="9900"/>
              </a:lnSpc>
            </a:pPr>
            <a:r>
              <a:rPr lang="en-US" sz="9000">
                <a:solidFill>
                  <a:srgbClr val="000000"/>
                </a:solidFill>
                <a:latin typeface="Glacial Indifference"/>
              </a:rPr>
              <a:t>Annual and Extreme Rainfall</a:t>
            </a:r>
          </a:p>
        </p:txBody>
      </p:sp>
      <p:sp>
        <p:nvSpPr>
          <p:cNvPr name="TextBox 4" id="4"/>
          <p:cNvSpPr txBox="true"/>
          <p:nvPr/>
        </p:nvSpPr>
        <p:spPr>
          <a:xfrm rot="0">
            <a:off x="1187631" y="3827141"/>
            <a:ext cx="7956369" cy="3983983"/>
          </a:xfrm>
          <a:prstGeom prst="rect">
            <a:avLst/>
          </a:prstGeom>
        </p:spPr>
        <p:txBody>
          <a:bodyPr anchor="t" rtlCol="false" tIns="0" lIns="0" bIns="0" rIns="0">
            <a:spAutoFit/>
          </a:bodyPr>
          <a:lstStyle/>
          <a:p>
            <a:pPr>
              <a:lnSpc>
                <a:spcPts val="3147"/>
              </a:lnSpc>
            </a:pPr>
            <a:r>
              <a:rPr lang="en-US" spc="83" sz="2098">
                <a:solidFill>
                  <a:srgbClr val="000000"/>
                </a:solidFill>
                <a:latin typeface="Open Sauce Light"/>
              </a:rPr>
              <a:t>There is no historic trend in annual precipitation, but annual precipitation is projected to increase in the future. </a:t>
            </a:r>
          </a:p>
          <a:p>
            <a:pPr>
              <a:lnSpc>
                <a:spcPts val="3147"/>
              </a:lnSpc>
            </a:pPr>
          </a:p>
          <a:p>
            <a:pPr>
              <a:lnSpc>
                <a:spcPts val="3147"/>
              </a:lnSpc>
            </a:pPr>
            <a:r>
              <a:rPr lang="en-US" spc="83" sz="2098">
                <a:solidFill>
                  <a:srgbClr val="000000"/>
                </a:solidFill>
                <a:latin typeface="Open Sauce Light"/>
              </a:rPr>
              <a:t>Extreme rainfall has increased in the recent past, and in the future, heavy rains from hurricanes and other weather systems will become more frequent and more intense. </a:t>
            </a:r>
          </a:p>
          <a:p>
            <a:pPr>
              <a:lnSpc>
                <a:spcPts val="3147"/>
              </a:lnSpc>
            </a:pPr>
          </a:p>
          <a:p>
            <a:pPr>
              <a:lnSpc>
                <a:spcPts val="3147"/>
              </a:lnSpc>
            </a:pPr>
            <a:r>
              <a:rPr lang="en-US" spc="83" sz="2098">
                <a:solidFill>
                  <a:srgbClr val="000000"/>
                </a:solidFill>
                <a:latin typeface="Open Sauce Light"/>
              </a:rPr>
              <a:t>These changes are driven primarily by increases in atmospheric water vapor as the climate warms.</a:t>
            </a:r>
          </a:p>
          <a:p>
            <a:pPr>
              <a:lnSpc>
                <a:spcPts val="3147"/>
              </a:lnSpc>
            </a:pPr>
          </a:p>
        </p:txBody>
      </p:sp>
      <p:sp>
        <p:nvSpPr>
          <p:cNvPr name="TextBox 5" id="5"/>
          <p:cNvSpPr txBox="true"/>
          <p:nvPr/>
        </p:nvSpPr>
        <p:spPr>
          <a:xfrm rot="0">
            <a:off x="1187631" y="7988079"/>
            <a:ext cx="6648600" cy="674370"/>
          </a:xfrm>
          <a:prstGeom prst="rect">
            <a:avLst/>
          </a:prstGeom>
        </p:spPr>
        <p:txBody>
          <a:bodyPr anchor="t" rtlCol="false" tIns="0" lIns="0" bIns="0" rIns="0">
            <a:spAutoFit/>
          </a:bodyPr>
          <a:lstStyle/>
          <a:p>
            <a:pPr>
              <a:lnSpc>
                <a:spcPts val="2700"/>
              </a:lnSpc>
            </a:pPr>
            <a:r>
              <a:rPr lang="en-US" spc="72" u="sng" sz="1800">
                <a:solidFill>
                  <a:srgbClr val="000000"/>
                </a:solidFill>
                <a:latin typeface="Open Sauce Light"/>
              </a:rPr>
              <a:t>NC Climate Science Report Plain Language Summary</a:t>
            </a:r>
          </a:p>
          <a:p>
            <a:pPr>
              <a:lnSpc>
                <a:spcPts val="2700"/>
              </a:lnSpc>
            </a:pPr>
            <a:r>
              <a:rPr lang="en-US" spc="72" u="sng" sz="1800">
                <a:solidFill>
                  <a:srgbClr val="000000"/>
                </a:solidFill>
                <a:latin typeface="Open Sauce Light"/>
              </a:rPr>
              <a:t>NC Climate Risk Assessment and Resilience Plan</a:t>
            </a:r>
          </a:p>
        </p:txBody>
      </p:sp>
      <p:sp>
        <p:nvSpPr>
          <p:cNvPr name="TextBox 6" id="6"/>
          <p:cNvSpPr txBox="true"/>
          <p:nvPr/>
        </p:nvSpPr>
        <p:spPr>
          <a:xfrm rot="0">
            <a:off x="10480227" y="8866346"/>
            <a:ext cx="6648600" cy="331470"/>
          </a:xfrm>
          <a:prstGeom prst="rect">
            <a:avLst/>
          </a:prstGeom>
        </p:spPr>
        <p:txBody>
          <a:bodyPr anchor="t" rtlCol="false" tIns="0" lIns="0" bIns="0" rIns="0">
            <a:spAutoFit/>
          </a:bodyPr>
          <a:lstStyle/>
          <a:p>
            <a:pPr>
              <a:lnSpc>
                <a:spcPts val="2700"/>
              </a:lnSpc>
            </a:pPr>
            <a:r>
              <a:rPr lang="en-US" spc="72" u="sng" sz="1800">
                <a:solidFill>
                  <a:srgbClr val="000000"/>
                </a:solidFill>
                <a:latin typeface="Open Sauce Light"/>
              </a:rPr>
              <a:t>National Climate Assessment State Climate Summaries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DAE2HNeeWcM</dc:identifier>
  <dcterms:modified xsi:type="dcterms:W3CDTF">2011-08-01T06:04:30Z</dcterms:modified>
  <cp:revision>1</cp:revision>
  <dc:title>Extension CC Program - Part 2 - For Instructors</dc:title>
</cp:coreProperties>
</file>